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  <p:sldMasterId id="2147485399" r:id="rId2"/>
  </p:sldMasterIdLst>
  <p:notesMasterIdLst>
    <p:notesMasterId r:id="rId41"/>
  </p:notesMasterIdLst>
  <p:handoutMasterIdLst>
    <p:handoutMasterId r:id="rId42"/>
  </p:handoutMasterIdLst>
  <p:sldIdLst>
    <p:sldId id="2389" r:id="rId3"/>
    <p:sldId id="448" r:id="rId4"/>
    <p:sldId id="2384" r:id="rId5"/>
    <p:sldId id="2381" r:id="rId6"/>
    <p:sldId id="2398" r:id="rId7"/>
    <p:sldId id="2383" r:id="rId8"/>
    <p:sldId id="2385" r:id="rId9"/>
    <p:sldId id="2392" r:id="rId10"/>
    <p:sldId id="2415" r:id="rId11"/>
    <p:sldId id="2395" r:id="rId12"/>
    <p:sldId id="2396" r:id="rId13"/>
    <p:sldId id="2397" r:id="rId14"/>
    <p:sldId id="2394" r:id="rId15"/>
    <p:sldId id="2393" r:id="rId16"/>
    <p:sldId id="2410" r:id="rId17"/>
    <p:sldId id="2387" r:id="rId18"/>
    <p:sldId id="2379" r:id="rId19"/>
    <p:sldId id="2399" r:id="rId20"/>
    <p:sldId id="2400" r:id="rId21"/>
    <p:sldId id="2390" r:id="rId22"/>
    <p:sldId id="2402" r:id="rId23"/>
    <p:sldId id="2403" r:id="rId24"/>
    <p:sldId id="2404" r:id="rId25"/>
    <p:sldId id="2401" r:id="rId26"/>
    <p:sldId id="2409" r:id="rId27"/>
    <p:sldId id="2408" r:id="rId28"/>
    <p:sldId id="2411" r:id="rId29"/>
    <p:sldId id="2388" r:id="rId30"/>
    <p:sldId id="2406" r:id="rId31"/>
    <p:sldId id="2405" r:id="rId32"/>
    <p:sldId id="2418" r:id="rId33"/>
    <p:sldId id="2414" r:id="rId34"/>
    <p:sldId id="344" r:id="rId35"/>
    <p:sldId id="345" r:id="rId36"/>
    <p:sldId id="2417" r:id="rId37"/>
    <p:sldId id="2413" r:id="rId38"/>
    <p:sldId id="2407" r:id="rId39"/>
    <p:sldId id="2412" r:id="rId40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9">
          <p15:clr>
            <a:srgbClr val="A4A3A4"/>
          </p15:clr>
        </p15:guide>
        <p15:guide id="2" orient="horz" pos="2182">
          <p15:clr>
            <a:srgbClr val="A4A3A4"/>
          </p15:clr>
        </p15:guide>
        <p15:guide id="3" orient="horz" pos="605">
          <p15:clr>
            <a:srgbClr val="A4A3A4"/>
          </p15:clr>
        </p15:guide>
        <p15:guide id="4" orient="horz" pos="655">
          <p15:clr>
            <a:srgbClr val="A4A3A4"/>
          </p15:clr>
        </p15:guide>
        <p15:guide id="5" orient="horz" pos="4239">
          <p15:clr>
            <a:srgbClr val="A4A3A4"/>
          </p15:clr>
        </p15:guide>
        <p15:guide id="6" orient="horz" pos="4055">
          <p15:clr>
            <a:srgbClr val="A4A3A4"/>
          </p15:clr>
        </p15:guide>
        <p15:guide id="7" pos="2880">
          <p15:clr>
            <a:srgbClr val="A4A3A4"/>
          </p15:clr>
        </p15:guide>
        <p15:guide id="8" pos="5617">
          <p15:clr>
            <a:srgbClr val="A4A3A4"/>
          </p15:clr>
        </p15:guide>
        <p15:guide id="9" pos="3238">
          <p15:clr>
            <a:srgbClr val="A4A3A4"/>
          </p15:clr>
        </p15:guide>
        <p15:guide id="10" pos="149">
          <p15:clr>
            <a:srgbClr val="A4A3A4"/>
          </p15:clr>
        </p15:guide>
        <p15:guide id="11" pos="4703">
          <p15:clr>
            <a:srgbClr val="A4A3A4"/>
          </p15:clr>
        </p15:guide>
        <p15:guide id="12" orient="horz" pos="719">
          <p15:clr>
            <a:srgbClr val="A4A3A4"/>
          </p15:clr>
        </p15:guide>
        <p15:guide id="13" orient="horz" pos="1642">
          <p15:clr>
            <a:srgbClr val="A4A3A4"/>
          </p15:clr>
        </p15:guide>
        <p15:guide id="14" orient="horz" pos="65">
          <p15:clr>
            <a:srgbClr val="A4A3A4"/>
          </p15:clr>
        </p15:guide>
        <p15:guide id="15" orient="horz" pos="115">
          <p15:clr>
            <a:srgbClr val="A4A3A4"/>
          </p15:clr>
        </p15:guide>
        <p15:guide id="16" orient="horz" pos="3699">
          <p15:clr>
            <a:srgbClr val="A4A3A4"/>
          </p15:clr>
        </p15:guide>
        <p15:guide id="17" orient="horz" pos="35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0" userDrawn="1">
          <p15:clr>
            <a:srgbClr val="A4A3A4"/>
          </p15:clr>
        </p15:guide>
        <p15:guide id="2" pos="2288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33CC33"/>
    <a:srgbClr val="0000FF"/>
    <a:srgbClr val="D12A3C"/>
    <a:srgbClr val="AFAFAF"/>
    <a:srgbClr val="0000CC"/>
    <a:srgbClr val="CCECFF"/>
    <a:srgbClr val="6D9CB1"/>
    <a:srgbClr val="000099"/>
    <a:srgbClr val="C0D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5" autoAdjust="0"/>
    <p:restoredTop sz="87103" autoAdjust="0"/>
  </p:normalViewPr>
  <p:slideViewPr>
    <p:cSldViewPr snapToGrid="0" showGuides="1">
      <p:cViewPr varScale="1">
        <p:scale>
          <a:sx n="132" d="100"/>
          <a:sy n="132" d="100"/>
        </p:scale>
        <p:origin x="184" y="328"/>
      </p:cViewPr>
      <p:guideLst>
        <p:guide orient="horz" pos="1259"/>
        <p:guide orient="horz" pos="2182"/>
        <p:guide orient="horz" pos="605"/>
        <p:guide orient="horz" pos="655"/>
        <p:guide orient="horz" pos="4239"/>
        <p:guide orient="horz" pos="4055"/>
        <p:guide pos="2880"/>
        <p:guide pos="5617"/>
        <p:guide pos="3238"/>
        <p:guide pos="149"/>
        <p:guide pos="4703"/>
        <p:guide orient="horz" pos="719"/>
        <p:guide orient="horz" pos="1642"/>
        <p:guide orient="horz" pos="65"/>
        <p:guide orient="horz" pos="115"/>
        <p:guide orient="horz" pos="3699"/>
        <p:guide orient="horz"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-3222" y="-102"/>
      </p:cViewPr>
      <p:guideLst>
        <p:guide orient="horz" pos="3000"/>
        <p:guide pos="2288"/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l">
              <a:defRPr sz="1100"/>
            </a:lvl1pPr>
          </a:lstStyle>
          <a:p>
            <a:r>
              <a:rPr lang="en-US" dirty="0">
                <a:latin typeface="Arial" pitchFamily="34" charset="0"/>
              </a:rPr>
              <a:t>Raytheon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93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r">
              <a:defRPr sz="1100"/>
            </a:lvl1pPr>
          </a:lstStyle>
          <a:p>
            <a:fld id="{39E104DB-5A84-4417-9505-9949D8449EC3}" type="datetimeFigureOut">
              <a:rPr lang="en-US" smtClean="0">
                <a:latin typeface="Arial" pitchFamily="34" charset="0"/>
              </a:rPr>
              <a:pPr/>
              <a:t>7/3/20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l">
              <a:defRPr sz="11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93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r">
              <a:defRPr sz="1100"/>
            </a:lvl1pPr>
          </a:lstStyle>
          <a:p>
            <a:fld id="{F82DAC55-62D0-4EAE-A230-0CCA3BD4BC39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35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l">
              <a:defRPr sz="1100">
                <a:latin typeface="Arial" pitchFamily="34" charset="0"/>
              </a:defRPr>
            </a:lvl1pPr>
          </a:lstStyle>
          <a:p>
            <a:r>
              <a:rPr lang="en-US" dirty="0"/>
              <a:t>Raytheon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3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FC1312E8-DAE4-4DB4-9959-6EFE043C5908}" type="datetimeFigureOut">
              <a:rPr lang="en-US" smtClean="0"/>
              <a:pPr/>
              <a:t>7/3/20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19138"/>
            <a:ext cx="6399212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92" tIns="48348" rIns="96692" bIns="4834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6"/>
            <a:ext cx="5852160" cy="4320540"/>
          </a:xfrm>
          <a:prstGeom prst="rect">
            <a:avLst/>
          </a:prstGeom>
        </p:spPr>
        <p:txBody>
          <a:bodyPr vert="horz" lIns="96692" tIns="48348" rIns="96692" bIns="48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l">
              <a:defRPr sz="11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3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B0D02AC4-1C81-4AB4-8D73-92191CCF54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02AC4-1C81-4AB4-8D73-92191CCF549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5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02AC4-1C81-4AB4-8D73-92191CCF549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55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Previously we recommended monodisperse silica beads from </a:t>
            </a:r>
            <a:r>
              <a:rPr lang="en-US" sz="1200" dirty="0" err="1"/>
              <a:t>Cospheric</a:t>
            </a:r>
            <a:r>
              <a:rPr lang="en-US" sz="1200" dirty="0"/>
              <a:t>, but they no longer sell the right diameter.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75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02AC4-1C81-4AB4-8D73-92191CCF549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60720"/>
            <a:ext cx="8534400" cy="359092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1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302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136" y="2408116"/>
            <a:ext cx="8229600" cy="430887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algn="l"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65162" y="3377469"/>
            <a:ext cx="3966634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28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Business or subtitle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65162" y="3709612"/>
            <a:ext cx="3966634" cy="4739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Presenter name and info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5995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1313" y="821531"/>
            <a:ext cx="85344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0" y="514350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1"/>
            <a:ext cx="7024688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8499476" y="4973241"/>
            <a:ext cx="644525" cy="12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dirty="0">
                <a:solidFill>
                  <a:srgbClr val="000000"/>
                </a:solidFill>
              </a:rPr>
              <a:t>Page </a:t>
            </a:r>
            <a:fld id="{7EF49C1D-904A-4F23-8A49-AFDB3396C8CB}" type="slidenum">
              <a:rPr lang="en-US" altLang="en-US" sz="1000" smtClean="0">
                <a:solidFill>
                  <a:srgbClr val="000000"/>
                </a:solidFill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1000" dirty="0">
              <a:solidFill>
                <a:srgbClr val="000000"/>
              </a:solidFill>
            </a:endParaRPr>
          </a:p>
        </p:txBody>
      </p:sp>
      <p:pic>
        <p:nvPicPr>
          <p:cNvPr id="11" name="Picture 9" descr="BBn Technologies_RGB_RB.jpg">
            <a:extLst>
              <a:ext uri="{FF2B5EF4-FFF2-40B4-BE49-F238E27FC236}">
                <a16:creationId xmlns:a16="http://schemas.microsoft.com/office/drawing/2014/main" id="{91E1BDDF-6DBB-9646-9006-DC263678A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-4776" b="5648"/>
          <a:stretch/>
        </p:blipFill>
        <p:spPr bwMode="auto">
          <a:xfrm>
            <a:off x="7518679" y="-16728"/>
            <a:ext cx="1591428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048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5401" r:id="rId2"/>
  </p:sldLayoutIdLst>
  <p:hf sldNum="0" hdr="0" ft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38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10000"/>
        <a:buChar char="–"/>
        <a:defRPr>
          <a:solidFill>
            <a:schemeClr val="tx1"/>
          </a:solidFill>
          <a:latin typeface="+mn-lt"/>
        </a:defRPr>
      </a:lvl2pPr>
      <a:lvl3pPr marL="679450" indent="-209550" algn="l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110000"/>
        <a:buChar char="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9144000" cy="5143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BBn Technologies_RGB_RB.jpg">
            <a:extLst>
              <a:ext uri="{FF2B5EF4-FFF2-40B4-BE49-F238E27FC236}">
                <a16:creationId xmlns:a16="http://schemas.microsoft.com/office/drawing/2014/main" id="{F1541C92-6A62-3442-A882-CF058B8FEE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-4776" b="5648"/>
          <a:stretch/>
        </p:blipFill>
        <p:spPr bwMode="auto">
          <a:xfrm>
            <a:off x="7518679" y="-16728"/>
            <a:ext cx="1591428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669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arts.igem.org/Part:BBa_K864100" TargetMode="External"/><Relationship Id="rId2" Type="http://schemas.openxmlformats.org/officeDocument/2006/relationships/hyperlink" Target="http://parts.igem.org/Part:BBa_E004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rts.igem.org/Part:BBa_K592100" TargetMode="External"/><Relationship Id="rId5" Type="http://schemas.openxmlformats.org/officeDocument/2006/relationships/hyperlink" Target="http://parts.igem.org/Part:BBa_E1010" TargetMode="External"/><Relationship Id="rId4" Type="http://schemas.openxmlformats.org/officeDocument/2006/relationships/hyperlink" Target="http://parts.igem.org/Part:BBa_J0650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9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anocym.com/product/silocym/" TargetMode="External"/><Relationship Id="rId5" Type="http://schemas.openxmlformats.org/officeDocument/2006/relationships/hyperlink" Target="https://www.sigmaaldrich.com/catalog/product/sigma/s3388" TargetMode="External"/><Relationship Id="rId4" Type="http://schemas.openxmlformats.org/officeDocument/2006/relationships/hyperlink" Target="https://www.sigmaaldrich.com/catalog/product/sigma/46970" TargetMode="External"/><Relationship Id="rId9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2020.igem.org/Measurement/Protocols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EM-Measurement-Tools/Excel_Process_Validator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EM-Measurement-Tools/Fluorescence-Tutorial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book.bionumbers.org/how-many-proteins-are-in-a-cell/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8136" y="2236665"/>
            <a:ext cx="8229600" cy="430887"/>
          </a:xfrm>
        </p:spPr>
        <p:txBody>
          <a:bodyPr/>
          <a:lstStyle/>
          <a:p>
            <a:r>
              <a:rPr lang="en-US" dirty="0"/>
              <a:t>Introduction to Fluorescence &amp; Absorbance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65162" y="3377469"/>
            <a:ext cx="3966634" cy="430887"/>
          </a:xfrm>
        </p:spPr>
        <p:txBody>
          <a:bodyPr/>
          <a:lstStyle/>
          <a:p>
            <a:r>
              <a:rPr lang="en-US" dirty="0"/>
              <a:t>Jacob Beal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565161" y="3804395"/>
            <a:ext cx="4039823" cy="904863"/>
          </a:xfrm>
          <a:noFill/>
        </p:spPr>
        <p:txBody>
          <a:bodyPr/>
          <a:lstStyle/>
          <a:p>
            <a:r>
              <a:rPr lang="en-US" dirty="0" err="1"/>
              <a:t>iGEM</a:t>
            </a:r>
            <a:r>
              <a:rPr lang="en-US" dirty="0"/>
              <a:t> Measurement Summer Webinar: Quantifying fluorescence and cell count with plate readers</a:t>
            </a:r>
          </a:p>
          <a:p>
            <a:r>
              <a:rPr lang="en-US" dirty="0"/>
              <a:t>July 14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DADAB0-8B21-D248-A02B-64138E74A28B}"/>
              </a:ext>
            </a:extLst>
          </p:cNvPr>
          <p:cNvSpPr/>
          <p:nvPr/>
        </p:nvSpPr>
        <p:spPr>
          <a:xfrm>
            <a:off x="4994031" y="48049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does not contain technology or technical data controlled under either U.S. International Traffic in Arms Regulation or U.S. Export Administration Regulations. </a:t>
            </a:r>
          </a:p>
        </p:txBody>
      </p:sp>
    </p:spTree>
    <p:extLst>
      <p:ext uri="{BB962C8B-B14F-4D97-AF65-F5344CB8AC3E}">
        <p14:creationId xmlns:p14="http://schemas.microsoft.com/office/powerpoint/2010/main" val="318189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DEC7-EA26-7D49-B513-002B8D93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Poorly Separated Excitation &amp; Emission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E9C18-A756-B245-BE25-780C1F7C1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514251"/>
            <a:ext cx="8534400" cy="399409"/>
          </a:xfrm>
        </p:spPr>
        <p:txBody>
          <a:bodyPr/>
          <a:lstStyle/>
          <a:p>
            <a:r>
              <a:rPr lang="en-US" dirty="0" err="1"/>
              <a:t>TagBFP</a:t>
            </a:r>
            <a:r>
              <a:rPr lang="en-US" dirty="0"/>
              <a:t> and </a:t>
            </a:r>
            <a:r>
              <a:rPr lang="en-US" dirty="0" err="1"/>
              <a:t>mCerulean</a:t>
            </a:r>
            <a:r>
              <a:rPr lang="en-US" dirty="0"/>
              <a:t> can be distinguished, but are too close for good quantification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C08C2-041D-3343-90E3-1367E53B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560"/>
            <a:ext cx="9144000" cy="36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DEC7-EA26-7D49-B513-002B8D93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Separated by Excitation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E9C18-A756-B245-BE25-780C1F7C1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514251"/>
            <a:ext cx="8534400" cy="399409"/>
          </a:xfrm>
        </p:spPr>
        <p:txBody>
          <a:bodyPr/>
          <a:lstStyle/>
          <a:p>
            <a:r>
              <a:rPr lang="en-US" dirty="0" err="1"/>
              <a:t>TagBFP</a:t>
            </a:r>
            <a:r>
              <a:rPr lang="en-US" dirty="0"/>
              <a:t> and GFPmut3 are excited by different wavelengths, thus do not overlap in readings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2A24D-16BC-474E-AFCF-D3943C3C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969"/>
            <a:ext cx="9144000" cy="36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DEC7-EA26-7D49-B513-002B8D93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Separated by Emission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E9C18-A756-B245-BE25-780C1F7C1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389122"/>
            <a:ext cx="8534400" cy="399409"/>
          </a:xfrm>
        </p:spPr>
        <p:txBody>
          <a:bodyPr/>
          <a:lstStyle/>
          <a:p>
            <a:r>
              <a:rPr lang="en-US" dirty="0" err="1"/>
              <a:t>TagBFP</a:t>
            </a:r>
            <a:r>
              <a:rPr lang="en-US" dirty="0"/>
              <a:t> and </a:t>
            </a:r>
            <a:r>
              <a:rPr lang="en-US" dirty="0" err="1"/>
              <a:t>mAmetrine</a:t>
            </a:r>
            <a:r>
              <a:rPr lang="en-US" dirty="0"/>
              <a:t> are excited similarly, but emission is sufficiently separated.</a:t>
            </a:r>
          </a:p>
          <a:p>
            <a:r>
              <a:rPr lang="en-US" dirty="0"/>
              <a:t>Useful if your instrument cannot do multiple independent excitations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E641C-4713-F748-BE87-16806FBF7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814"/>
            <a:ext cx="9144000" cy="365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79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DEC7-EA26-7D49-B513-002B8D93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Fluorescent Proteins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E9C18-A756-B245-BE25-780C1F7C1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91211"/>
            <a:ext cx="8534400" cy="3590925"/>
          </a:xfrm>
        </p:spPr>
        <p:txBody>
          <a:bodyPr/>
          <a:lstStyle/>
          <a:p>
            <a:r>
              <a:rPr lang="en-US" sz="1400" b="1" dirty="0"/>
              <a:t>Green Fluorescent Proteins</a:t>
            </a:r>
            <a:endParaRPr lang="en-US" sz="1400" dirty="0"/>
          </a:p>
          <a:p>
            <a:pPr lvl="1"/>
            <a:r>
              <a:rPr lang="en-US" sz="1400" b="1" dirty="0">
                <a:hlinkClick r:id="rId2"/>
              </a:rPr>
              <a:t>BBa_E0040</a:t>
            </a:r>
            <a:r>
              <a:rPr lang="en-US" sz="1400" dirty="0"/>
              <a:t>: GFPmut3 (</a:t>
            </a:r>
            <a:r>
              <a:rPr lang="en-US" sz="1400" dirty="0" err="1"/>
              <a:t>Excit</a:t>
            </a:r>
            <a:r>
              <a:rPr lang="en-US" sz="1400" dirty="0"/>
              <a:t>. 500 / </a:t>
            </a:r>
            <a:r>
              <a:rPr lang="en-US" sz="1400" dirty="0" err="1"/>
              <a:t>Emiss</a:t>
            </a:r>
            <a:r>
              <a:rPr lang="en-US" sz="1400" dirty="0"/>
              <a:t>. 513, brightness 35, maturation time 4.1 min, weak dimer). </a:t>
            </a:r>
          </a:p>
          <a:p>
            <a:pPr lvl="1"/>
            <a:r>
              <a:rPr lang="en-US" sz="1400" b="1" dirty="0">
                <a:hlinkClick r:id="rId3"/>
              </a:rPr>
              <a:t>BBa_K864100</a:t>
            </a:r>
            <a:r>
              <a:rPr lang="en-US" sz="1400" dirty="0"/>
              <a:t>: sYFP2 (</a:t>
            </a:r>
            <a:r>
              <a:rPr lang="en-US" sz="1400" dirty="0" err="1"/>
              <a:t>Excit</a:t>
            </a:r>
            <a:r>
              <a:rPr lang="en-US" sz="1400" dirty="0"/>
              <a:t>. 515 / </a:t>
            </a:r>
            <a:r>
              <a:rPr lang="en-US" sz="1400" dirty="0" err="1"/>
              <a:t>Emiss</a:t>
            </a:r>
            <a:r>
              <a:rPr lang="en-US" sz="1400" dirty="0"/>
              <a:t>. 527, brightness 68, maturation time 4.1 min).</a:t>
            </a:r>
          </a:p>
          <a:p>
            <a:pPr lvl="1"/>
            <a:r>
              <a:rPr lang="en-US" sz="1400" dirty="0"/>
              <a:t>Calibrant: fluorescein</a:t>
            </a:r>
          </a:p>
          <a:p>
            <a:r>
              <a:rPr lang="en-US" sz="1400" b="1" dirty="0"/>
              <a:t>Red Fluorescent Proteins</a:t>
            </a:r>
          </a:p>
          <a:p>
            <a:pPr lvl="1"/>
            <a:r>
              <a:rPr lang="en-US" sz="1400" b="1" dirty="0">
                <a:hlinkClick r:id="rId4"/>
              </a:rPr>
              <a:t>BBa_J06504</a:t>
            </a:r>
            <a:r>
              <a:rPr lang="en-US" sz="1400" dirty="0"/>
              <a:t>: </a:t>
            </a:r>
            <a:r>
              <a:rPr lang="en-US" sz="1400" dirty="0" err="1"/>
              <a:t>mCherry</a:t>
            </a:r>
            <a:r>
              <a:rPr lang="en-US" sz="1400" dirty="0"/>
              <a:t> (</a:t>
            </a:r>
            <a:r>
              <a:rPr lang="en-US" sz="1400" dirty="0" err="1"/>
              <a:t>Excit</a:t>
            </a:r>
            <a:r>
              <a:rPr lang="en-US" sz="1400" dirty="0"/>
              <a:t>. 587 / </a:t>
            </a:r>
            <a:r>
              <a:rPr lang="en-US" sz="1400" dirty="0" err="1"/>
              <a:t>Emiss</a:t>
            </a:r>
            <a:r>
              <a:rPr lang="en-US" sz="1400" dirty="0"/>
              <a:t>. 610, brightness 16, maturation time 15 min, </a:t>
            </a:r>
            <a:r>
              <a:rPr lang="en-US" sz="1400" dirty="0" err="1"/>
              <a:t>pKa</a:t>
            </a:r>
            <a:r>
              <a:rPr lang="en-US" sz="1400" dirty="0"/>
              <a:t> 4.5). </a:t>
            </a:r>
          </a:p>
          <a:p>
            <a:pPr lvl="1"/>
            <a:r>
              <a:rPr lang="en-US" sz="1400" dirty="0"/>
              <a:t>mKate2 (</a:t>
            </a:r>
            <a:r>
              <a:rPr lang="en-US" sz="1400" dirty="0" err="1"/>
              <a:t>Excit</a:t>
            </a:r>
            <a:r>
              <a:rPr lang="en-US" sz="1400" dirty="0"/>
              <a:t>. 588 / </a:t>
            </a:r>
            <a:r>
              <a:rPr lang="en-US" sz="1400" dirty="0" err="1"/>
              <a:t>Emiss</a:t>
            </a:r>
            <a:r>
              <a:rPr lang="en-US" sz="1400" dirty="0"/>
              <a:t>. 633, brightness 25, maturation time 20 min, </a:t>
            </a:r>
            <a:r>
              <a:rPr lang="en-US" sz="1400" dirty="0" err="1"/>
              <a:t>pKa</a:t>
            </a:r>
            <a:r>
              <a:rPr lang="en-US" sz="1400" dirty="0"/>
              <a:t> 5.4).</a:t>
            </a:r>
          </a:p>
          <a:p>
            <a:pPr lvl="1"/>
            <a:r>
              <a:rPr lang="en-US" sz="1400" dirty="0"/>
              <a:t>If a slow maturation time is acceptable:</a:t>
            </a:r>
          </a:p>
          <a:p>
            <a:pPr lvl="2"/>
            <a:r>
              <a:rPr lang="en-US" sz="1400" b="1" dirty="0">
                <a:hlinkClick r:id="rId5"/>
              </a:rPr>
              <a:t>BBa_E1010</a:t>
            </a:r>
            <a:r>
              <a:rPr lang="en-US" sz="1400" dirty="0"/>
              <a:t>: mRFP1 (</a:t>
            </a:r>
            <a:r>
              <a:rPr lang="en-US" sz="1400" dirty="0" err="1"/>
              <a:t>Excit</a:t>
            </a:r>
            <a:r>
              <a:rPr lang="en-US" sz="1400" dirty="0"/>
              <a:t>. 584 / </a:t>
            </a:r>
            <a:r>
              <a:rPr lang="en-US" sz="1400" dirty="0" err="1"/>
              <a:t>Emiss</a:t>
            </a:r>
            <a:r>
              <a:rPr lang="en-US" sz="1400" dirty="0"/>
              <a:t>. 607, brightness 12.5, maturation time 60 min, </a:t>
            </a:r>
            <a:r>
              <a:rPr lang="en-US" sz="1400" dirty="0" err="1"/>
              <a:t>pKa</a:t>
            </a:r>
            <a:r>
              <a:rPr lang="en-US" sz="1400" dirty="0"/>
              <a:t> 4.5). </a:t>
            </a:r>
          </a:p>
          <a:p>
            <a:pPr lvl="2"/>
            <a:r>
              <a:rPr lang="en-US" sz="1400" dirty="0" err="1"/>
              <a:t>mScarlet</a:t>
            </a:r>
            <a:r>
              <a:rPr lang="en-US" sz="1400" dirty="0"/>
              <a:t> (</a:t>
            </a:r>
            <a:r>
              <a:rPr lang="en-US" sz="1400" dirty="0" err="1"/>
              <a:t>Excit</a:t>
            </a:r>
            <a:r>
              <a:rPr lang="en-US" sz="1400" dirty="0"/>
              <a:t>. 569 / </a:t>
            </a:r>
            <a:r>
              <a:rPr lang="en-US" sz="1400" dirty="0" err="1"/>
              <a:t>Emiss</a:t>
            </a:r>
            <a:r>
              <a:rPr lang="en-US" sz="1400" dirty="0"/>
              <a:t>. 594, brightness 70, maturation time 174 min, </a:t>
            </a:r>
            <a:r>
              <a:rPr lang="en-US" sz="1400" dirty="0" err="1"/>
              <a:t>pKa</a:t>
            </a:r>
            <a:r>
              <a:rPr lang="en-US" sz="1400" dirty="0"/>
              <a:t> 5.3).</a:t>
            </a:r>
          </a:p>
          <a:p>
            <a:pPr lvl="1"/>
            <a:r>
              <a:rPr lang="en-US" sz="1400" dirty="0"/>
              <a:t>Calibrants: Texas Red, Nile Red</a:t>
            </a:r>
          </a:p>
          <a:p>
            <a:r>
              <a:rPr lang="en-US" sz="1400" b="1" dirty="0"/>
              <a:t>Blue Fluorescent Proteins</a:t>
            </a:r>
          </a:p>
          <a:p>
            <a:pPr lvl="1"/>
            <a:r>
              <a:rPr lang="en-US" sz="1400" b="1" dirty="0">
                <a:hlinkClick r:id="rId6"/>
              </a:rPr>
              <a:t>BBa_K592100</a:t>
            </a:r>
            <a:r>
              <a:rPr lang="en-US" sz="1400" dirty="0"/>
              <a:t>: </a:t>
            </a:r>
            <a:r>
              <a:rPr lang="en-US" sz="1400" dirty="0" err="1"/>
              <a:t>TagBFP</a:t>
            </a:r>
            <a:r>
              <a:rPr lang="en-US" sz="1400" dirty="0"/>
              <a:t> (</a:t>
            </a:r>
            <a:r>
              <a:rPr lang="en-US" sz="1400" dirty="0" err="1"/>
              <a:t>Excit</a:t>
            </a:r>
            <a:r>
              <a:rPr lang="en-US" sz="1400" dirty="0"/>
              <a:t>. 402 / </a:t>
            </a:r>
            <a:r>
              <a:rPr lang="en-US" sz="1400" dirty="0" err="1"/>
              <a:t>Emiss</a:t>
            </a:r>
            <a:r>
              <a:rPr lang="en-US" sz="1400" dirty="0"/>
              <a:t>. 457, brightness 33, maturation time 13 min, </a:t>
            </a:r>
            <a:r>
              <a:rPr lang="en-US" sz="1400" dirty="0" err="1"/>
              <a:t>pKa</a:t>
            </a:r>
            <a:r>
              <a:rPr lang="en-US" sz="1400" dirty="0"/>
              <a:t> 2.7).</a:t>
            </a:r>
          </a:p>
          <a:p>
            <a:pPr lvl="1"/>
            <a:r>
              <a:rPr lang="en-US" sz="1400" dirty="0"/>
              <a:t>If a slow maturation time is acceptable:</a:t>
            </a:r>
          </a:p>
          <a:p>
            <a:pPr lvl="2"/>
            <a:r>
              <a:rPr lang="en-US" sz="1400" dirty="0"/>
              <a:t>Cerulean3 (</a:t>
            </a:r>
            <a:r>
              <a:rPr lang="en-US" sz="1400" dirty="0" err="1"/>
              <a:t>Excit</a:t>
            </a:r>
            <a:r>
              <a:rPr lang="en-US" sz="1400" dirty="0"/>
              <a:t>. 433 / </a:t>
            </a:r>
            <a:r>
              <a:rPr lang="en-US" sz="1400" dirty="0" err="1"/>
              <a:t>Emiss</a:t>
            </a:r>
            <a:r>
              <a:rPr lang="en-US" sz="1400" dirty="0"/>
              <a:t>. 475, brightness 35, maturation time 70 min, </a:t>
            </a:r>
            <a:r>
              <a:rPr lang="en-US" sz="1400" dirty="0" err="1"/>
              <a:t>pKa</a:t>
            </a:r>
            <a:r>
              <a:rPr lang="en-US" sz="1400" dirty="0"/>
              <a:t> 3.2).</a:t>
            </a:r>
          </a:p>
          <a:p>
            <a:pPr lvl="1"/>
            <a:r>
              <a:rPr lang="en-US" sz="1400" dirty="0"/>
              <a:t>Calibrants: Coumarin 30 </a:t>
            </a:r>
            <a:r>
              <a:rPr lang="en-US" sz="1400" i="1" dirty="0"/>
              <a:t>(not yet verified)</a:t>
            </a:r>
          </a:p>
        </p:txBody>
      </p:sp>
    </p:spTree>
    <p:extLst>
      <p:ext uri="{BB962C8B-B14F-4D97-AF65-F5344CB8AC3E}">
        <p14:creationId xmlns:p14="http://schemas.microsoft.com/office/powerpoint/2010/main" val="141306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DEC7-EA26-7D49-B513-002B8D93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need other proteins: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E505A-6DFC-E248-BAA3-9D35E752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7" y="683291"/>
            <a:ext cx="7363326" cy="3850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7C2CB4-AD90-5642-AC1D-CDB80539F046}"/>
              </a:ext>
            </a:extLst>
          </p:cNvPr>
          <p:cNvSpPr txBox="1"/>
          <p:nvPr/>
        </p:nvSpPr>
        <p:spPr>
          <a:xfrm>
            <a:off x="1164657" y="4547208"/>
            <a:ext cx="681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For more proteins &amp; spectra, </a:t>
            </a:r>
            <a:r>
              <a:rPr lang="en-US" i="1" dirty="0" err="1"/>
              <a:t>fpbase.org</a:t>
            </a:r>
            <a:r>
              <a:rPr lang="en-US" i="1" dirty="0"/>
              <a:t> is an excellent resource!</a:t>
            </a:r>
          </a:p>
        </p:txBody>
      </p:sp>
    </p:spTree>
    <p:extLst>
      <p:ext uri="{BB962C8B-B14F-4D97-AF65-F5344CB8AC3E}">
        <p14:creationId xmlns:p14="http://schemas.microsoft.com/office/powerpoint/2010/main" val="3518275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CE9C-B840-444B-8793-1B87FFC1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92BA54-2E98-984A-87FE-EFCA70031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Fluorescence is a valuable biological debugging tool</a:t>
            </a:r>
          </a:p>
          <a:p>
            <a:r>
              <a:rPr lang="en-US" dirty="0"/>
              <a:t>Different instruments are good for different purposes</a:t>
            </a:r>
          </a:p>
          <a:p>
            <a:pPr lvl="1"/>
            <a:r>
              <a:rPr lang="en-US" dirty="0"/>
              <a:t>Plate readers are good for tracing time series</a:t>
            </a:r>
          </a:p>
          <a:p>
            <a:pPr lvl="1"/>
            <a:r>
              <a:rPr lang="en-US" dirty="0"/>
              <a:t>Flow cytometers are good for quantifying cell behavior</a:t>
            </a:r>
          </a:p>
          <a:p>
            <a:pPr lvl="1"/>
            <a:r>
              <a:rPr lang="en-US" dirty="0"/>
              <a:t>Microscopes are good for spatial arrangement and subcellular structure</a:t>
            </a:r>
          </a:p>
          <a:p>
            <a:r>
              <a:rPr lang="en-US" dirty="0"/>
              <a:t>Plate readers typically measure both absorbance (OD) and fluorescence</a:t>
            </a:r>
          </a:p>
          <a:p>
            <a:r>
              <a:rPr lang="en-US" dirty="0"/>
              <a:t>Fluorescence is affected by many factors, so measurements must be calibrated</a:t>
            </a:r>
          </a:p>
          <a:p>
            <a:r>
              <a:rPr lang="en-US" dirty="0"/>
              <a:t>Fluorescent proteins should be chosen to match calibrants and not interfere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371581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8136" y="2236665"/>
            <a:ext cx="8229600" cy="861774"/>
          </a:xfrm>
        </p:spPr>
        <p:txBody>
          <a:bodyPr/>
          <a:lstStyle/>
          <a:p>
            <a:r>
              <a:rPr lang="en-US" dirty="0"/>
              <a:t>Calibration of Plate Reader Fluorescence and OD Measurements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65162" y="3377469"/>
            <a:ext cx="3966634" cy="430887"/>
          </a:xfrm>
        </p:spPr>
        <p:txBody>
          <a:bodyPr/>
          <a:lstStyle/>
          <a:p>
            <a:r>
              <a:rPr lang="en-US" dirty="0"/>
              <a:t>Jacob Beal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565161" y="3804395"/>
            <a:ext cx="4039823" cy="904863"/>
          </a:xfrm>
          <a:noFill/>
        </p:spPr>
        <p:txBody>
          <a:bodyPr/>
          <a:lstStyle/>
          <a:p>
            <a:r>
              <a:rPr lang="en-US" dirty="0" err="1"/>
              <a:t>iGEM</a:t>
            </a:r>
            <a:r>
              <a:rPr lang="en-US" dirty="0"/>
              <a:t> Measurement Summer Webinar: Quantifying fluorescence and cell count with plate readers</a:t>
            </a:r>
          </a:p>
          <a:p>
            <a:r>
              <a:rPr lang="en-US" dirty="0"/>
              <a:t>July 14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DADAB0-8B21-D248-A02B-64138E74A28B}"/>
              </a:ext>
            </a:extLst>
          </p:cNvPr>
          <p:cNvSpPr/>
          <p:nvPr/>
        </p:nvSpPr>
        <p:spPr>
          <a:xfrm>
            <a:off x="4994031" y="48049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does not contain technology or technical data controlled under either U.S. International Traffic in Arms Regulation or U.S. Export Administration Regulations. </a:t>
            </a:r>
          </a:p>
        </p:txBody>
      </p:sp>
    </p:spTree>
    <p:extLst>
      <p:ext uri="{BB962C8B-B14F-4D97-AF65-F5344CB8AC3E}">
        <p14:creationId xmlns:p14="http://schemas.microsoft.com/office/powerpoint/2010/main" val="258701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D82D65-6C3E-F143-9420-4967DA7D3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2" y="2226138"/>
            <a:ext cx="4157344" cy="2771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A729F-CEA4-074C-B129-5195244C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1"/>
            <a:ext cx="7137400" cy="440531"/>
          </a:xfrm>
        </p:spPr>
        <p:txBody>
          <a:bodyPr/>
          <a:lstStyle/>
          <a:p>
            <a:r>
              <a:rPr lang="en-US" dirty="0" err="1"/>
              <a:t>iGEM</a:t>
            </a:r>
            <a:r>
              <a:rPr lang="en-US" dirty="0"/>
              <a:t> Plate Reader Calibration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55912-5777-FB41-AD1C-298323481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96" y="588481"/>
            <a:ext cx="6394383" cy="1769230"/>
          </a:xfrm>
        </p:spPr>
        <p:txBody>
          <a:bodyPr/>
          <a:lstStyle/>
          <a:p>
            <a:r>
              <a:rPr lang="en-US" dirty="0"/>
              <a:t>Calibration with serial dilutions of cheap, stable materials</a:t>
            </a:r>
          </a:p>
          <a:p>
            <a:pPr lvl="1"/>
            <a:r>
              <a:rPr lang="en-US" dirty="0"/>
              <a:t>GFP: fluorescein (</a:t>
            </a:r>
            <a:r>
              <a:rPr lang="en-US" dirty="0">
                <a:hlinkClick r:id="rId4"/>
              </a:rPr>
              <a:t>Sigma 46970</a:t>
            </a:r>
            <a:r>
              <a:rPr lang="en-US" dirty="0"/>
              <a:t>), RFP: Texas Red (</a:t>
            </a:r>
            <a:r>
              <a:rPr lang="en-US" dirty="0">
                <a:hlinkClick r:id="rId5"/>
              </a:rPr>
              <a:t>Sigma S3388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OD: Monodisperse silica beads (</a:t>
            </a:r>
            <a:r>
              <a:rPr lang="en-US" dirty="0" err="1">
                <a:hlinkClick r:id="rId6"/>
              </a:rPr>
              <a:t>Nanocym</a:t>
            </a:r>
            <a:r>
              <a:rPr lang="en-US" dirty="0">
                <a:hlinkClick r:id="rId6"/>
              </a:rPr>
              <a:t> 950nm</a:t>
            </a:r>
            <a:r>
              <a:rPr lang="en-US" dirty="0"/>
              <a:t>)</a:t>
            </a:r>
          </a:p>
          <a:p>
            <a:r>
              <a:rPr lang="en-US" dirty="0"/>
              <a:t>Produces MEFL units directly comparable w. flow cytometry, models</a:t>
            </a:r>
          </a:p>
          <a:p>
            <a:r>
              <a:rPr lang="en-US" dirty="0"/>
              <a:t>Highly replicable &amp; </a:t>
            </a:r>
            <a:r>
              <a:rPr lang="en-US" dirty="0" err="1"/>
              <a:t>debuggable</a:t>
            </a:r>
            <a:r>
              <a:rPr lang="en-US" dirty="0"/>
              <a:t> measurements (1.8x </a:t>
            </a:r>
            <a:r>
              <a:rPr lang="en-US" dirty="0" err="1"/>
              <a:t>geo.std</a:t>
            </a:r>
            <a:r>
              <a:rPr lang="en-US" dirty="0"/>
              <a:t>.)</a:t>
            </a:r>
          </a:p>
          <a:p>
            <a:r>
              <a:rPr lang="en-US" dirty="0"/>
              <a:t>Validated with large-scale </a:t>
            </a:r>
            <a:r>
              <a:rPr lang="en-US" dirty="0" err="1"/>
              <a:t>interlab</a:t>
            </a:r>
            <a:r>
              <a:rPr lang="en-US" dirty="0"/>
              <a:t> study (244 institutions)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EBF5C-7BA2-BF46-BF0A-19E98BBA3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5816" y="2506247"/>
            <a:ext cx="2167028" cy="2167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8583B-03A3-E344-92F8-4B3FFF1184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172" y="822568"/>
            <a:ext cx="2210028" cy="3932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E951B4-97AA-BF47-933B-096F53701664}"/>
              </a:ext>
            </a:extLst>
          </p:cNvPr>
          <p:cNvSpPr txBox="1"/>
          <p:nvPr/>
        </p:nvSpPr>
        <p:spPr>
          <a:xfrm>
            <a:off x="-23446" y="4915404"/>
            <a:ext cx="17748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[Beal et al., ‘18, Beal et al., ‘19]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38ECF-CB2B-4240-8420-A715D2B3B1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72" y="14828"/>
            <a:ext cx="465328" cy="46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3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1204-F657-E84C-8886-FA7E41F1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ACD29-E969-1740-88B0-2B458D627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the calibration protocol: </a:t>
            </a:r>
            <a:r>
              <a:rPr lang="en-US" dirty="0">
                <a:hlinkClick r:id="rId2"/>
              </a:rPr>
              <a:t>https://2020.igem.org/Measurement/Protocols</a:t>
            </a:r>
            <a:endParaRPr lang="en-US" dirty="0"/>
          </a:p>
          <a:p>
            <a:pPr lvl="1"/>
            <a:r>
              <a:rPr lang="en-US" dirty="0"/>
              <a:t>Serial dilution of monodisperse silica particles</a:t>
            </a:r>
          </a:p>
          <a:p>
            <a:pPr lvl="1"/>
            <a:r>
              <a:rPr lang="en-US" dirty="0"/>
              <a:t>Serial dilution of each fluorescent dye</a:t>
            </a:r>
          </a:p>
          <a:p>
            <a:pPr lvl="1"/>
            <a:r>
              <a:rPr lang="en-US" dirty="0"/>
              <a:t>Enter all values in provided Excel sheet to calculate</a:t>
            </a:r>
          </a:p>
          <a:p>
            <a:r>
              <a:rPr lang="en-US" dirty="0"/>
              <a:t>Instrument settings must be identical for calibration and experiment!</a:t>
            </a:r>
          </a:p>
          <a:p>
            <a:pPr lvl="1"/>
            <a:r>
              <a:rPr lang="en-US" dirty="0"/>
              <a:t>Turn off instrument auto-calibration! (e.g., path length correction, auto-gain)</a:t>
            </a:r>
          </a:p>
          <a:p>
            <a:r>
              <a:rPr lang="en-US" dirty="0"/>
              <a:t>Re-run calibration at least monthly (preferably weekly), to ensure nothing changes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6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1204-F657-E84C-8886-FA7E41F1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Dilutions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CFBE47-8418-BE40-8A48-8CE31C56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45" y="2038400"/>
            <a:ext cx="6529141" cy="2975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B8A7B-E884-944B-B694-7077A72ED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65866" y="19975"/>
            <a:ext cx="2040974" cy="3631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9DE817-7951-7E4F-9641-8F853971636D}"/>
              </a:ext>
            </a:extLst>
          </p:cNvPr>
          <p:cNvSpPr txBox="1"/>
          <p:nvPr/>
        </p:nvSpPr>
        <p:spPr>
          <a:xfrm>
            <a:off x="4870386" y="2817929"/>
            <a:ext cx="326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Example of a good fluorescence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97A31-D3EA-3C46-9682-C932D8B98355}"/>
              </a:ext>
            </a:extLst>
          </p:cNvPr>
          <p:cNvSpPr txBox="1"/>
          <p:nvPr/>
        </p:nvSpPr>
        <p:spPr>
          <a:xfrm>
            <a:off x="541346" y="825541"/>
            <a:ext cx="32757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Stock concentrations: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OD: 3.00E+09 Particles / mL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Fluorescein: 10 </a:t>
            </a:r>
            <a:r>
              <a:rPr lang="el-GR" sz="1600" dirty="0"/>
              <a:t>μ</a:t>
            </a:r>
            <a:r>
              <a:rPr lang="en-US" sz="1600" dirty="0"/>
              <a:t>M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Texas Red: </a:t>
            </a:r>
            <a:r>
              <a:rPr lang="el-GR" sz="1600" dirty="0"/>
              <a:t>2 μ</a:t>
            </a:r>
            <a:r>
              <a:rPr lang="en-US" sz="1600" dirty="0"/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2623E-DDFC-E845-8890-7F75278A6E53}"/>
              </a:ext>
            </a:extLst>
          </p:cNvPr>
          <p:cNvSpPr txBox="1"/>
          <p:nvPr/>
        </p:nvSpPr>
        <p:spPr>
          <a:xfrm>
            <a:off x="237423" y="4064287"/>
            <a:ext cx="2659782" cy="82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Should be adaptable to other cell types by changing particle diameter, other fluorescence by changing calibrating dye</a:t>
            </a:r>
          </a:p>
        </p:txBody>
      </p:sp>
    </p:spTree>
    <p:extLst>
      <p:ext uri="{BB962C8B-B14F-4D97-AF65-F5344CB8AC3E}">
        <p14:creationId xmlns:p14="http://schemas.microsoft.com/office/powerpoint/2010/main" val="328163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Fluorescent Protein = Debugging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927107"/>
            <a:ext cx="5463549" cy="5245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Up to ~15 </a:t>
            </a:r>
            <a:r>
              <a:rPr lang="en-US" sz="2000" dirty="0" err="1">
                <a:solidFill>
                  <a:schemeClr val="accent1"/>
                </a:solidFill>
              </a:rPr>
              <a:t>boolean</a:t>
            </a:r>
            <a:r>
              <a:rPr lang="en-US" sz="2000" dirty="0">
                <a:solidFill>
                  <a:schemeClr val="accent1"/>
                </a:solidFill>
              </a:rPr>
              <a:t>, ~3-4 precision quantification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679" t="63843" r="2471" b="5411"/>
          <a:stretch/>
        </p:blipFill>
        <p:spPr>
          <a:xfrm>
            <a:off x="14078" y="1117790"/>
            <a:ext cx="5754271" cy="2017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2438" y="3090333"/>
            <a:ext cx="10214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Tsien</a:t>
            </a:r>
            <a:r>
              <a:rPr lang="en-US" sz="1350" dirty="0"/>
              <a:t> Lab]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331309" y="860715"/>
            <a:ext cx="2428639" cy="2261286"/>
            <a:chOff x="4742033" y="5173735"/>
            <a:chExt cx="1299762" cy="1210199"/>
          </a:xfrm>
        </p:grpSpPr>
        <p:graphicFrame>
          <p:nvGraphicFramePr>
            <p:cNvPr id="8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4742033" y="5173735"/>
            <a:ext cx="998368" cy="10305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3" name="Image" r:id="rId4" imgW="7009821" imgH="7040298" progId="">
                    <p:embed/>
                  </p:oleObj>
                </mc:Choice>
                <mc:Fallback>
                  <p:oleObj name="Image" r:id="rId4" imgW="7009821" imgH="7040298" progId="">
                    <p:embed/>
                    <p:pic>
                      <p:nvPicPr>
                        <p:cNvPr id="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131" t="9482" r="3914" b="3897"/>
                        <a:stretch>
                          <a:fillRect/>
                        </a:stretch>
                      </p:blipFill>
                      <p:spPr bwMode="auto">
                        <a:xfrm>
                          <a:off x="4742033" y="5173735"/>
                          <a:ext cx="998368" cy="103053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5161814" y="6172165"/>
              <a:ext cx="879981" cy="211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[Weiss]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16D6AF-6822-5E48-B3FF-2FC8459DC1E0}"/>
              </a:ext>
            </a:extLst>
          </p:cNvPr>
          <p:cNvGrpSpPr/>
          <p:nvPr/>
        </p:nvGrpSpPr>
        <p:grpSpPr>
          <a:xfrm>
            <a:off x="5899235" y="3137037"/>
            <a:ext cx="3206261" cy="1879768"/>
            <a:chOff x="5777640" y="2757595"/>
            <a:chExt cx="2431518" cy="1425549"/>
          </a:xfrm>
        </p:grpSpPr>
        <p:sp>
          <p:nvSpPr>
            <p:cNvPr id="11" name="TextBox 10"/>
            <p:cNvSpPr txBox="1"/>
            <p:nvPr/>
          </p:nvSpPr>
          <p:spPr>
            <a:xfrm>
              <a:off x="7485883" y="3883062"/>
              <a:ext cx="72327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[Hasty]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7640" y="2757595"/>
              <a:ext cx="2169304" cy="1158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69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A931-57AF-814A-95AA-F543527D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Good Calibration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E1C8C9E-00F2-F44F-B915-4921AD16B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158114"/>
            <a:ext cx="8534400" cy="29353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rgbClr val="0070C0"/>
                </a:solidFill>
              </a:rPr>
              <a:t>For most instruments, effective dynamic range of fluorescence is larger than for 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CA015-F2EA-3B41-A55D-6B4DBC79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35" y="1061022"/>
            <a:ext cx="3996089" cy="1912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D459C0-E2BC-2840-AF72-EEA594864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03" y="1061022"/>
            <a:ext cx="3996089" cy="1912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288D4-872C-0444-8115-BBA1ADCBE785}"/>
              </a:ext>
            </a:extLst>
          </p:cNvPr>
          <p:cNvSpPr txBox="1"/>
          <p:nvPr/>
        </p:nvSpPr>
        <p:spPr>
          <a:xfrm>
            <a:off x="846220" y="3098551"/>
            <a:ext cx="3320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3.26E+08 particles / Abs600</a:t>
            </a:r>
          </a:p>
          <a:p>
            <a:pPr algn="ctr"/>
            <a:r>
              <a:rPr lang="en-US" sz="1600" dirty="0"/>
              <a:t>Valid for Abs600 &gt; 0.043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31E4B-2D44-4745-B239-1535E7522F30}"/>
              </a:ext>
            </a:extLst>
          </p:cNvPr>
          <p:cNvSpPr txBox="1"/>
          <p:nvPr/>
        </p:nvSpPr>
        <p:spPr>
          <a:xfrm>
            <a:off x="5024389" y="3098550"/>
            <a:ext cx="3320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4.70E+09 MEFL / </a:t>
            </a:r>
            <a:r>
              <a:rPr lang="en-US" sz="1600" dirty="0" err="1"/>
              <a:t>a.u</a:t>
            </a:r>
            <a:r>
              <a:rPr lang="en-US" sz="1600" dirty="0"/>
              <a:t>.</a:t>
            </a:r>
          </a:p>
          <a:p>
            <a:pPr algn="ctr"/>
            <a:r>
              <a:rPr lang="en-US" sz="1600" dirty="0"/>
              <a:t>Valid for </a:t>
            </a:r>
            <a:r>
              <a:rPr lang="en-US" sz="1600" dirty="0" err="1"/>
              <a:t>a.u</a:t>
            </a:r>
            <a:r>
              <a:rPr lang="en-US" sz="1600" dirty="0"/>
              <a:t>. &gt; 47</a:t>
            </a:r>
          </a:p>
        </p:txBody>
      </p:sp>
    </p:spTree>
    <p:extLst>
      <p:ext uri="{BB962C8B-B14F-4D97-AF65-F5344CB8AC3E}">
        <p14:creationId xmlns:p14="http://schemas.microsoft.com/office/powerpoint/2010/main" val="643535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A931-57AF-814A-95AA-F543527D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Inconsistent Dilution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D3583-38A6-2948-BB45-9144FD1C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1" y="1367975"/>
            <a:ext cx="4414500" cy="216048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D357F5A-7B35-234A-8D1E-E76374151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138863"/>
            <a:ext cx="8534400" cy="312782"/>
          </a:xfrm>
        </p:spPr>
        <p:txBody>
          <a:bodyPr/>
          <a:lstStyle/>
          <a:p>
            <a:pPr algn="ctr"/>
            <a:r>
              <a:rPr lang="en-US" dirty="0"/>
              <a:t>If not linear in log scale (except for saturation), check data entry and/or redo pipetting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5FE7A-24A8-7140-8DCD-7BC15FDF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908" y="1388993"/>
            <a:ext cx="4469960" cy="21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01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A931-57AF-814A-95AA-F543527D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Narrow Range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650A5-7683-EC4A-80DC-BFA51CA04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138863"/>
            <a:ext cx="8534400" cy="312782"/>
          </a:xfrm>
        </p:spPr>
        <p:txBody>
          <a:bodyPr/>
          <a:lstStyle/>
          <a:p>
            <a:r>
              <a:rPr lang="en-US" dirty="0"/>
              <a:t>Only about 4x from highest to lowest range </a:t>
            </a:r>
            <a:r>
              <a:rPr lang="en-US" dirty="0">
                <a:sym typeface="Wingdings" pitchFamily="2" charset="2"/>
              </a:rPr>
              <a:t> adjust instrument settings</a:t>
            </a:r>
          </a:p>
          <a:p>
            <a:pPr lvl="1"/>
            <a:r>
              <a:rPr lang="en-US" dirty="0">
                <a:sym typeface="Wingdings" pitchFamily="2" charset="2"/>
              </a:rPr>
              <a:t>OD range should be at least 20x</a:t>
            </a:r>
          </a:p>
          <a:p>
            <a:pPr lvl="1"/>
            <a:r>
              <a:rPr lang="en-US" dirty="0">
                <a:sym typeface="Wingdings" pitchFamily="2" charset="2"/>
              </a:rPr>
              <a:t>Fluorescence range should generally be larger, depending on machine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D9F14-5515-0149-B4AF-9441D24C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9350"/>
            <a:ext cx="5943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3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C7FB-10DC-2A49-8126-E87AEF9C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Negative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9E40F-6E6A-034F-8C9A-4DD64469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43000"/>
            <a:ext cx="5791200" cy="285750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08FB94B-1F5D-2442-B7BE-4A866882E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138863"/>
            <a:ext cx="8534400" cy="312782"/>
          </a:xfrm>
        </p:spPr>
        <p:txBody>
          <a:bodyPr/>
          <a:lstStyle/>
          <a:p>
            <a:r>
              <a:rPr lang="en-US" dirty="0"/>
              <a:t>Readings should all be positive </a:t>
            </a:r>
            <a:r>
              <a:rPr lang="en-US" dirty="0">
                <a:sym typeface="Wingdings" pitchFamily="2" charset="2"/>
              </a:rPr>
              <a:t> instrument needs maintenance /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82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A931-57AF-814A-95AA-F543527D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Calibration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F5FB-7E2E-E24D-8652-F1116DDD3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0720"/>
            <a:ext cx="8534400" cy="3520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https://github.com/iGEM-Measurement-Tools/Excel_Process_Validator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D0B58E-6E0D-B048-A92F-FBE7E2B1C5B3}"/>
              </a:ext>
            </a:extLst>
          </p:cNvPr>
          <p:cNvSpPr/>
          <p:nvPr/>
        </p:nvSpPr>
        <p:spPr>
          <a:xfrm>
            <a:off x="259885" y="1352727"/>
            <a:ext cx="868519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Found Excel file </a:t>
            </a:r>
            <a:r>
              <a:rPr lang="en-US" sz="1400" dirty="0" err="1">
                <a:latin typeface="Courier" pitchFamily="2" charset="0"/>
              </a:rPr>
              <a:t>iGEM</a:t>
            </a:r>
            <a:r>
              <a:rPr lang="en-US" sz="1400" dirty="0">
                <a:latin typeface="Courier" pitchFamily="2" charset="0"/>
              </a:rPr>
              <a:t> 2019 Plate Reader Fluorescence Calibration - </a:t>
            </a:r>
            <a:r>
              <a:rPr lang="en-US" sz="1400" dirty="0" err="1">
                <a:latin typeface="Courier" pitchFamily="2" charset="0"/>
              </a:rPr>
              <a:t>Example.xlsx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All expected sheets are present</a:t>
            </a:r>
          </a:p>
          <a:p>
            <a:r>
              <a:rPr lang="en-US" sz="1400" dirty="0">
                <a:latin typeface="Courier" pitchFamily="2" charset="0"/>
              </a:rPr>
              <a:t>Template appears to be intact</a:t>
            </a:r>
          </a:p>
          <a:p>
            <a:r>
              <a:rPr lang="en-US" sz="1400" dirty="0">
                <a:latin typeface="Courier" pitchFamily="2" charset="0"/>
              </a:rPr>
              <a:t>All variables were extracted</a:t>
            </a:r>
          </a:p>
          <a:p>
            <a:r>
              <a:rPr lang="en-US" sz="1400" dirty="0">
                <a:latin typeface="Courier" pitchFamily="2" charset="0"/>
              </a:rPr>
              <a:t>Sufficient dynamic range of Abs600 calibration values: 31.46</a:t>
            </a:r>
          </a:p>
          <a:p>
            <a:r>
              <a:rPr lang="en-US" sz="1400" dirty="0">
                <a:latin typeface="Courier" pitchFamily="2" charset="0"/>
              </a:rPr>
              <a:t>Found a sufficiently long particle dilution slope from column 1 to 7</a:t>
            </a:r>
          </a:p>
          <a:p>
            <a:r>
              <a:rPr lang="en-US" sz="1400" dirty="0">
                <a:latin typeface="Courier" pitchFamily="2" charset="0"/>
              </a:rPr>
              <a:t>Computed mean particles / Abs600 is positive</a:t>
            </a:r>
          </a:p>
          <a:p>
            <a:r>
              <a:rPr lang="en-US" sz="1400" dirty="0">
                <a:latin typeface="Courier" pitchFamily="2" charset="0"/>
              </a:rPr>
              <a:t>All non-blank wells show significant cell counts</a:t>
            </a:r>
          </a:p>
          <a:p>
            <a:r>
              <a:rPr lang="en-US" sz="1400" dirty="0">
                <a:latin typeface="Courier" pitchFamily="2" charset="0"/>
              </a:rPr>
              <a:t>All validation checks passed for Abs600</a:t>
            </a:r>
          </a:p>
          <a:p>
            <a:r>
              <a:rPr lang="en-US" sz="1400" dirty="0">
                <a:latin typeface="Courier" pitchFamily="2" charset="0"/>
              </a:rPr>
              <a:t>Sufficient dynamic range of fluorescein calibration values: 4387.20</a:t>
            </a:r>
          </a:p>
          <a:p>
            <a:r>
              <a:rPr lang="en-US" sz="1400" dirty="0">
                <a:latin typeface="Courier" pitchFamily="2" charset="0"/>
              </a:rPr>
              <a:t>Found a sufficiently long fluorescein dilution slope from column 1 to 11</a:t>
            </a:r>
          </a:p>
          <a:p>
            <a:r>
              <a:rPr lang="en-US" sz="1400" dirty="0">
                <a:latin typeface="Courier" pitchFamily="2" charset="0"/>
              </a:rPr>
              <a:t>Computed mean MEFL / </a:t>
            </a:r>
            <a:r>
              <a:rPr lang="en-US" sz="1400" dirty="0" err="1">
                <a:latin typeface="Courier" pitchFamily="2" charset="0"/>
              </a:rPr>
              <a:t>a.u</a:t>
            </a:r>
            <a:r>
              <a:rPr lang="en-US" sz="1400" dirty="0">
                <a:latin typeface="Courier" pitchFamily="2" charset="0"/>
              </a:rPr>
              <a:t>. is positive</a:t>
            </a:r>
          </a:p>
          <a:p>
            <a:r>
              <a:rPr lang="en-US" sz="1400" dirty="0">
                <a:latin typeface="Courier" pitchFamily="2" charset="0"/>
              </a:rPr>
              <a:t>All validation checks passed for fluorescence</a:t>
            </a:r>
          </a:p>
        </p:txBody>
      </p:sp>
    </p:spTree>
    <p:extLst>
      <p:ext uri="{BB962C8B-B14F-4D97-AF65-F5344CB8AC3E}">
        <p14:creationId xmlns:p14="http://schemas.microsoft.com/office/powerpoint/2010/main" val="2597022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A931-57AF-814A-95AA-F543527D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units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F5FB-7E2E-E24D-8652-F1116DDD3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0721"/>
            <a:ext cx="8534400" cy="843462"/>
          </a:xfrm>
        </p:spPr>
        <p:txBody>
          <a:bodyPr/>
          <a:lstStyle/>
          <a:p>
            <a:r>
              <a:rPr lang="en-US" dirty="0"/>
              <a:t>Equivalent Particles</a:t>
            </a:r>
          </a:p>
          <a:p>
            <a:pPr lvl="1"/>
            <a:r>
              <a:rPr lang="en-US" dirty="0"/>
              <a:t>Calibrated units are close to cell counts (but not exact)</a:t>
            </a:r>
          </a:p>
          <a:p>
            <a:pPr lvl="1"/>
            <a:r>
              <a:rPr lang="en-US" dirty="0"/>
              <a:t>Measure can be increased by debris, packing, expression of opaque materials</a:t>
            </a:r>
          </a:p>
          <a:p>
            <a:pPr lvl="1"/>
            <a:endParaRPr lang="en-US" i="1" dirty="0">
              <a:solidFill>
                <a:srgbClr val="0070C0"/>
              </a:solidFill>
            </a:endParaRPr>
          </a:p>
          <a:p>
            <a:pPr lvl="1"/>
            <a:endParaRPr lang="en-US" i="1" dirty="0">
              <a:solidFill>
                <a:srgbClr val="0070C0"/>
              </a:solidFill>
            </a:endParaRPr>
          </a:p>
          <a:p>
            <a:pPr lvl="1"/>
            <a:endParaRPr lang="en-US" i="1" dirty="0">
              <a:solidFill>
                <a:srgbClr val="0070C0"/>
              </a:solidFill>
            </a:endParaRPr>
          </a:p>
          <a:p>
            <a:pPr lvl="1"/>
            <a:endParaRPr lang="en-US" i="1" dirty="0">
              <a:solidFill>
                <a:srgbClr val="0070C0"/>
              </a:solidFill>
            </a:endParaRPr>
          </a:p>
          <a:p>
            <a:pPr lvl="1"/>
            <a:endParaRPr lang="en-US" i="1" dirty="0">
              <a:solidFill>
                <a:srgbClr val="0070C0"/>
              </a:solidFill>
            </a:endParaRPr>
          </a:p>
          <a:p>
            <a:pPr lvl="1"/>
            <a:endParaRPr lang="en-US" i="1" dirty="0">
              <a:solidFill>
                <a:srgbClr val="0070C0"/>
              </a:solidFill>
            </a:endParaRPr>
          </a:p>
          <a:p>
            <a:pPr lvl="1"/>
            <a:endParaRPr lang="en-US" i="1" dirty="0">
              <a:solidFill>
                <a:srgbClr val="0070C0"/>
              </a:solidFill>
            </a:endParaRPr>
          </a:p>
          <a:p>
            <a:pPr lvl="1"/>
            <a:endParaRPr lang="en-US" i="1" dirty="0">
              <a:solidFill>
                <a:srgbClr val="0070C0"/>
              </a:solidFill>
            </a:endParaRPr>
          </a:p>
          <a:p>
            <a:pPr lvl="1"/>
            <a:endParaRPr lang="en-US" i="1" dirty="0">
              <a:solidFill>
                <a:srgbClr val="0070C0"/>
              </a:solidFill>
            </a:endParaRPr>
          </a:p>
          <a:p>
            <a:pPr marL="6350" indent="0" algn="ctr">
              <a:buNone/>
            </a:pPr>
            <a:r>
              <a:rPr lang="en-US" i="1" dirty="0">
                <a:solidFill>
                  <a:srgbClr val="0070C0"/>
                </a:solidFill>
              </a:rPr>
              <a:t>“This sample is as opaque as a suspension of this many cell-like spheres”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52050-BF21-E746-A8C9-D4A42B41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44234"/>
            <a:ext cx="2167028" cy="2167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3A47D5-4DEE-DB48-B785-BB01C301E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61" y="2656182"/>
            <a:ext cx="1767279" cy="1338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3BFF53-EEAC-304B-9424-102C921042C6}"/>
              </a:ext>
            </a:extLst>
          </p:cNvPr>
          <p:cNvSpPr txBox="1"/>
          <p:nvPr/>
        </p:nvSpPr>
        <p:spPr>
          <a:xfrm>
            <a:off x="2525748" y="2199433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 coli ≠ silica spheres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FCD3B963-C9B8-5C47-AAE1-0AA43C7E88D6}"/>
              </a:ext>
            </a:extLst>
          </p:cNvPr>
          <p:cNvSpPr/>
          <p:nvPr/>
        </p:nvSpPr>
        <p:spPr bwMode="auto">
          <a:xfrm rot="10800000" flipV="1">
            <a:off x="4966876" y="2449821"/>
            <a:ext cx="985446" cy="131064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FE2E347-1218-C64B-A345-C79AAF84DB9A}"/>
              </a:ext>
            </a:extLst>
          </p:cNvPr>
          <p:cNvSpPr/>
          <p:nvPr/>
        </p:nvSpPr>
        <p:spPr bwMode="auto">
          <a:xfrm rot="900000">
            <a:off x="5005463" y="3044922"/>
            <a:ext cx="370033" cy="11556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CC4BB2-6DFE-E346-8635-ADB2C48EA069}"/>
              </a:ext>
            </a:extLst>
          </p:cNvPr>
          <p:cNvSpPr/>
          <p:nvPr/>
        </p:nvSpPr>
        <p:spPr bwMode="auto">
          <a:xfrm rot="17100000">
            <a:off x="5594563" y="3094241"/>
            <a:ext cx="370033" cy="11556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0BD38E-87CF-F840-8614-04F4822E6602}"/>
              </a:ext>
            </a:extLst>
          </p:cNvPr>
          <p:cNvSpPr/>
          <p:nvPr/>
        </p:nvSpPr>
        <p:spPr bwMode="auto">
          <a:xfrm rot="19800000">
            <a:off x="5053088" y="3450710"/>
            <a:ext cx="370033" cy="11556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98A16F-FB68-C64D-A910-EA90D66CAC78}"/>
              </a:ext>
            </a:extLst>
          </p:cNvPr>
          <p:cNvSpPr/>
          <p:nvPr/>
        </p:nvSpPr>
        <p:spPr bwMode="auto">
          <a:xfrm>
            <a:off x="5513244" y="3502953"/>
            <a:ext cx="370033" cy="11556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488508-518B-8B40-9691-544DCE5A7F1F}"/>
              </a:ext>
            </a:extLst>
          </p:cNvPr>
          <p:cNvSpPr/>
          <p:nvPr/>
        </p:nvSpPr>
        <p:spPr bwMode="auto">
          <a:xfrm rot="5053632">
            <a:off x="5318304" y="2915231"/>
            <a:ext cx="370033" cy="11556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754F4F5B-1D9D-DA4F-BE17-06A4819063D5}"/>
              </a:ext>
            </a:extLst>
          </p:cNvPr>
          <p:cNvSpPr/>
          <p:nvPr/>
        </p:nvSpPr>
        <p:spPr bwMode="auto">
          <a:xfrm rot="10800000" flipV="1">
            <a:off x="6288424" y="2449822"/>
            <a:ext cx="985446" cy="131064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DB9EE06-D901-324F-A55D-4533DBC9BCC4}"/>
              </a:ext>
            </a:extLst>
          </p:cNvPr>
          <p:cNvSpPr/>
          <p:nvPr/>
        </p:nvSpPr>
        <p:spPr bwMode="auto">
          <a:xfrm>
            <a:off x="6489877" y="3359389"/>
            <a:ext cx="370033" cy="11556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603995B-431E-634A-A298-C234001EFBA6}"/>
              </a:ext>
            </a:extLst>
          </p:cNvPr>
          <p:cNvSpPr/>
          <p:nvPr/>
        </p:nvSpPr>
        <p:spPr bwMode="auto">
          <a:xfrm>
            <a:off x="6900965" y="3445173"/>
            <a:ext cx="370033" cy="11556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18423C4-802E-054B-BDEC-9D9325C21A13}"/>
              </a:ext>
            </a:extLst>
          </p:cNvPr>
          <p:cNvSpPr/>
          <p:nvPr/>
        </p:nvSpPr>
        <p:spPr bwMode="auto">
          <a:xfrm>
            <a:off x="6323574" y="3517189"/>
            <a:ext cx="370033" cy="11556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A6B78E-F844-D946-87D0-3E03697B7789}"/>
              </a:ext>
            </a:extLst>
          </p:cNvPr>
          <p:cNvSpPr/>
          <p:nvPr/>
        </p:nvSpPr>
        <p:spPr bwMode="auto">
          <a:xfrm>
            <a:off x="6715949" y="3602666"/>
            <a:ext cx="370033" cy="11556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D22E7D-4B83-0A41-B823-BA2BB35B64BB}"/>
              </a:ext>
            </a:extLst>
          </p:cNvPr>
          <p:cNvSpPr/>
          <p:nvPr/>
        </p:nvSpPr>
        <p:spPr bwMode="auto">
          <a:xfrm>
            <a:off x="6892406" y="3267711"/>
            <a:ext cx="370033" cy="115560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5C8014C9-5A2C-7240-9337-7647D2BD7C9C}"/>
              </a:ext>
            </a:extLst>
          </p:cNvPr>
          <p:cNvSpPr/>
          <p:nvPr/>
        </p:nvSpPr>
        <p:spPr bwMode="auto">
          <a:xfrm rot="10800000" flipV="1">
            <a:off x="7676399" y="2449821"/>
            <a:ext cx="985446" cy="131064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30CBFF6-45D3-A54D-9D85-D4B23CDA4903}"/>
              </a:ext>
            </a:extLst>
          </p:cNvPr>
          <p:cNvSpPr/>
          <p:nvPr/>
        </p:nvSpPr>
        <p:spPr bwMode="auto">
          <a:xfrm rot="900000">
            <a:off x="7714986" y="3044922"/>
            <a:ext cx="370033" cy="115560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9DC1DF-6690-F54F-81C0-B26D6ED393F9}"/>
              </a:ext>
            </a:extLst>
          </p:cNvPr>
          <p:cNvSpPr/>
          <p:nvPr/>
        </p:nvSpPr>
        <p:spPr bwMode="auto">
          <a:xfrm rot="17100000">
            <a:off x="8304086" y="3094241"/>
            <a:ext cx="370033" cy="115560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C25612A-0FA9-7846-B95E-04DCC6AADAFF}"/>
              </a:ext>
            </a:extLst>
          </p:cNvPr>
          <p:cNvSpPr/>
          <p:nvPr/>
        </p:nvSpPr>
        <p:spPr bwMode="auto">
          <a:xfrm rot="19800000">
            <a:off x="7762611" y="3450710"/>
            <a:ext cx="370033" cy="115560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0080143-2258-BB47-9C00-9EA89A28E310}"/>
              </a:ext>
            </a:extLst>
          </p:cNvPr>
          <p:cNvSpPr/>
          <p:nvPr/>
        </p:nvSpPr>
        <p:spPr bwMode="auto">
          <a:xfrm>
            <a:off x="8222767" y="3502953"/>
            <a:ext cx="370033" cy="115560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F1F5D0B-4960-D14B-A7FA-4EFD3AF3CE25}"/>
              </a:ext>
            </a:extLst>
          </p:cNvPr>
          <p:cNvSpPr/>
          <p:nvPr/>
        </p:nvSpPr>
        <p:spPr bwMode="auto">
          <a:xfrm rot="5053632">
            <a:off x="8027827" y="2915231"/>
            <a:ext cx="370033" cy="115560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F3CD7-BEFF-7A45-A90B-F4FF70CDCED9}"/>
              </a:ext>
            </a:extLst>
          </p:cNvPr>
          <p:cNvSpPr txBox="1"/>
          <p:nvPr/>
        </p:nvSpPr>
        <p:spPr>
          <a:xfrm>
            <a:off x="5123609" y="376871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debris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C2B3A1-4449-D347-A711-39906F34BEB5}"/>
              </a:ext>
            </a:extLst>
          </p:cNvPr>
          <p:cNvSpPr txBox="1"/>
          <p:nvPr/>
        </p:nvSpPr>
        <p:spPr>
          <a:xfrm>
            <a:off x="6379412" y="376871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packing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2880FD-EADC-4F4D-B61B-E4B1EE60413E}"/>
              </a:ext>
            </a:extLst>
          </p:cNvPr>
          <p:cNvSpPr txBox="1"/>
          <p:nvPr/>
        </p:nvSpPr>
        <p:spPr>
          <a:xfrm>
            <a:off x="7811931" y="3768711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opacity</a:t>
            </a:r>
          </a:p>
        </p:txBody>
      </p:sp>
      <p:sp>
        <p:nvSpPr>
          <p:cNvPr id="31" name="Explosion 1 30">
            <a:extLst>
              <a:ext uri="{FF2B5EF4-FFF2-40B4-BE49-F238E27FC236}">
                <a16:creationId xmlns:a16="http://schemas.microsoft.com/office/drawing/2014/main" id="{762474B0-CBF1-424F-9E05-A58A5AD10EE4}"/>
              </a:ext>
            </a:extLst>
          </p:cNvPr>
          <p:cNvSpPr/>
          <p:nvPr/>
        </p:nvSpPr>
        <p:spPr bwMode="auto">
          <a:xfrm>
            <a:off x="5648584" y="2757315"/>
            <a:ext cx="172562" cy="172562"/>
          </a:xfrm>
          <a:prstGeom prst="irregularSeal1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Explosion 1 31">
            <a:extLst>
              <a:ext uri="{FF2B5EF4-FFF2-40B4-BE49-F238E27FC236}">
                <a16:creationId xmlns:a16="http://schemas.microsoft.com/office/drawing/2014/main" id="{8A90D732-A8DA-1543-AD7D-107A89B94A7B}"/>
              </a:ext>
            </a:extLst>
          </p:cNvPr>
          <p:cNvSpPr/>
          <p:nvPr/>
        </p:nvSpPr>
        <p:spPr bwMode="auto">
          <a:xfrm rot="10800000">
            <a:off x="5167218" y="2824478"/>
            <a:ext cx="172562" cy="172562"/>
          </a:xfrm>
          <a:prstGeom prst="irregularSeal1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Explosion 1 32">
            <a:extLst>
              <a:ext uri="{FF2B5EF4-FFF2-40B4-BE49-F238E27FC236}">
                <a16:creationId xmlns:a16="http://schemas.microsoft.com/office/drawing/2014/main" id="{F164F375-8A19-E441-9854-88F8FC984A99}"/>
              </a:ext>
            </a:extLst>
          </p:cNvPr>
          <p:cNvSpPr/>
          <p:nvPr/>
        </p:nvSpPr>
        <p:spPr bwMode="auto">
          <a:xfrm rot="12600000">
            <a:off x="5776662" y="3305395"/>
            <a:ext cx="172562" cy="172562"/>
          </a:xfrm>
          <a:prstGeom prst="irregularSeal1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Explosion 1 33">
            <a:extLst>
              <a:ext uri="{FF2B5EF4-FFF2-40B4-BE49-F238E27FC236}">
                <a16:creationId xmlns:a16="http://schemas.microsoft.com/office/drawing/2014/main" id="{FEE3E2A0-2FBB-DF41-AFF2-31C25892C7B6}"/>
              </a:ext>
            </a:extLst>
          </p:cNvPr>
          <p:cNvSpPr/>
          <p:nvPr/>
        </p:nvSpPr>
        <p:spPr bwMode="auto">
          <a:xfrm rot="1800000">
            <a:off x="5024270" y="3185135"/>
            <a:ext cx="172562" cy="172562"/>
          </a:xfrm>
          <a:prstGeom prst="irregularSeal1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Explosion 1 34">
            <a:extLst>
              <a:ext uri="{FF2B5EF4-FFF2-40B4-BE49-F238E27FC236}">
                <a16:creationId xmlns:a16="http://schemas.microsoft.com/office/drawing/2014/main" id="{61C7C03E-5FA1-1E42-BAB1-4FFCC308A817}"/>
              </a:ext>
            </a:extLst>
          </p:cNvPr>
          <p:cNvSpPr/>
          <p:nvPr/>
        </p:nvSpPr>
        <p:spPr bwMode="auto">
          <a:xfrm rot="16200000">
            <a:off x="5308685" y="3542436"/>
            <a:ext cx="172562" cy="172562"/>
          </a:xfrm>
          <a:prstGeom prst="irregularSeal1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Explosion 1 35">
            <a:extLst>
              <a:ext uri="{FF2B5EF4-FFF2-40B4-BE49-F238E27FC236}">
                <a16:creationId xmlns:a16="http://schemas.microsoft.com/office/drawing/2014/main" id="{D19992F0-84FE-8741-9909-9AADB3531884}"/>
              </a:ext>
            </a:extLst>
          </p:cNvPr>
          <p:cNvSpPr/>
          <p:nvPr/>
        </p:nvSpPr>
        <p:spPr bwMode="auto">
          <a:xfrm rot="3600000">
            <a:off x="5421550" y="3228871"/>
            <a:ext cx="172562" cy="172562"/>
          </a:xfrm>
          <a:prstGeom prst="irregularSeal1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21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A931-57AF-814A-95AA-F543527D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units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F5FB-7E2E-E24D-8652-F1116DDD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Molecules of Equivalent X (e.g., MEFL X = Fluorescein, METR X = Texas Red)</a:t>
            </a:r>
          </a:p>
          <a:p>
            <a:pPr lvl="1"/>
            <a:r>
              <a:rPr lang="en-US" dirty="0"/>
              <a:t>Calibrated units are close to molecule counts (but not exact)</a:t>
            </a:r>
          </a:p>
          <a:p>
            <a:pPr lvl="1"/>
            <a:r>
              <a:rPr lang="en-US" dirty="0"/>
              <a:t>Measure be decreased by fluorescence inhibitors (e.g., slow folding, lack of oxygen)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>
                <a:solidFill>
                  <a:srgbClr val="0070C0"/>
                </a:solidFill>
              </a:rPr>
              <a:t>“This sample is as fluorescent as this many molecules of fluorescein”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F97D26-91F7-0B48-A47F-32EF97147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5" y="1744015"/>
            <a:ext cx="8803209" cy="2934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F62D8-077F-394A-B522-0F7CB1F3C620}"/>
              </a:ext>
            </a:extLst>
          </p:cNvPr>
          <p:cNvSpPr txBox="1"/>
          <p:nvPr/>
        </p:nvSpPr>
        <p:spPr>
          <a:xfrm>
            <a:off x="6094419" y="2390130"/>
            <a:ext cx="1891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Fluorescein ≠ GFP</a:t>
            </a:r>
          </a:p>
        </p:txBody>
      </p:sp>
    </p:spTree>
    <p:extLst>
      <p:ext uri="{BB962C8B-B14F-4D97-AF65-F5344CB8AC3E}">
        <p14:creationId xmlns:p14="http://schemas.microsoft.com/office/powerpoint/2010/main" val="2663759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CE9C-B840-444B-8793-1B87FFC1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92BA54-2E98-984A-87FE-EFCA70031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Plate reader calibration is simple, cheap, and reliable</a:t>
            </a:r>
          </a:p>
          <a:p>
            <a:pPr lvl="1"/>
            <a:r>
              <a:rPr lang="en-US" dirty="0"/>
              <a:t>Use consistent settings and recalibrate at least monthly</a:t>
            </a:r>
          </a:p>
          <a:p>
            <a:r>
              <a:rPr lang="en-US" dirty="0"/>
              <a:t>Calibration can detect problems with instrument or configuration</a:t>
            </a:r>
          </a:p>
          <a:p>
            <a:pPr lvl="1"/>
            <a:r>
              <a:rPr lang="en-US" dirty="0"/>
              <a:t>Automated validation software is provided by </a:t>
            </a:r>
            <a:r>
              <a:rPr lang="en-US" dirty="0" err="1"/>
              <a:t>iGEM</a:t>
            </a:r>
            <a:endParaRPr lang="en-US" dirty="0"/>
          </a:p>
          <a:p>
            <a:r>
              <a:rPr lang="en-US" dirty="0"/>
              <a:t>Calibrated units are close to cell count &amp; molecule count (but not identical)</a:t>
            </a:r>
          </a:p>
          <a:p>
            <a:pPr lvl="1"/>
            <a:r>
              <a:rPr lang="en-US" dirty="0"/>
              <a:t>Some types of conditions can cause large value changes</a:t>
            </a:r>
          </a:p>
        </p:txBody>
      </p:sp>
    </p:spTree>
    <p:extLst>
      <p:ext uri="{BB962C8B-B14F-4D97-AF65-F5344CB8AC3E}">
        <p14:creationId xmlns:p14="http://schemas.microsoft.com/office/powerpoint/2010/main" val="54973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8136" y="2236665"/>
            <a:ext cx="8229600" cy="430887"/>
          </a:xfrm>
        </p:spPr>
        <p:txBody>
          <a:bodyPr/>
          <a:lstStyle/>
          <a:p>
            <a:r>
              <a:rPr lang="en-US" dirty="0"/>
              <a:t>Interpreting &amp; Debugging Plate Reader Data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65162" y="3377469"/>
            <a:ext cx="3966634" cy="430887"/>
          </a:xfrm>
        </p:spPr>
        <p:txBody>
          <a:bodyPr/>
          <a:lstStyle/>
          <a:p>
            <a:r>
              <a:rPr lang="en-US" dirty="0"/>
              <a:t>Jacob Beal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565161" y="3804395"/>
            <a:ext cx="4039823" cy="904863"/>
          </a:xfrm>
          <a:noFill/>
        </p:spPr>
        <p:txBody>
          <a:bodyPr/>
          <a:lstStyle/>
          <a:p>
            <a:r>
              <a:rPr lang="en-US" dirty="0" err="1"/>
              <a:t>iGEM</a:t>
            </a:r>
            <a:r>
              <a:rPr lang="en-US" dirty="0"/>
              <a:t> Measurement Summer Webinar: Quantifying fluorescence and cell count with plate readers</a:t>
            </a:r>
          </a:p>
          <a:p>
            <a:r>
              <a:rPr lang="en-US" dirty="0"/>
              <a:t>July 14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DADAB0-8B21-D248-A02B-64138E74A28B}"/>
              </a:ext>
            </a:extLst>
          </p:cNvPr>
          <p:cNvSpPr/>
          <p:nvPr/>
        </p:nvSpPr>
        <p:spPr>
          <a:xfrm>
            <a:off x="4994031" y="48049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document does not contain technology or technical data controlled under either U.S. International Traffic in Arms Regulation or U.S. Export Administration Regulations. </a:t>
            </a:r>
          </a:p>
        </p:txBody>
      </p:sp>
    </p:spTree>
    <p:extLst>
      <p:ext uri="{BB962C8B-B14F-4D97-AF65-F5344CB8AC3E}">
        <p14:creationId xmlns:p14="http://schemas.microsoft.com/office/powerpoint/2010/main" val="891088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A931-57AF-814A-95AA-F543527D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cell and molecule counts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BA701E-54CA-C040-A414-946B92451A7F}"/>
              </a:ext>
            </a:extLst>
          </p:cNvPr>
          <p:cNvGrpSpPr/>
          <p:nvPr/>
        </p:nvGrpSpPr>
        <p:grpSpPr>
          <a:xfrm>
            <a:off x="2178719" y="2008531"/>
            <a:ext cx="4786562" cy="1679784"/>
            <a:chOff x="2124377" y="1758274"/>
            <a:chExt cx="4786562" cy="16797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3691C98-802D-3D4C-90FE-C9BBF3542D1D}"/>
                    </a:ext>
                  </a:extLst>
                </p:cNvPr>
                <p:cNvSpPr txBox="1"/>
                <p:nvPr/>
              </p:nvSpPr>
              <p:spPr>
                <a:xfrm>
                  <a:off x="2492296" y="1758274"/>
                  <a:ext cx="3611823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𝐶𝑒𝑙𝑙𝑠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𝑚𝑒𝑑𝑖𝑎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𝑝𝑎𝑟𝑡𝑖𝑐𝑙𝑒𝑠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𝑂𝐷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3691C98-802D-3D4C-90FE-C9BBF3542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296" y="1758274"/>
                  <a:ext cx="3611823" cy="525978"/>
                </a:xfrm>
                <a:prstGeom prst="rect">
                  <a:avLst/>
                </a:prstGeom>
                <a:blipFill>
                  <a:blip r:embed="rId2"/>
                  <a:stretch>
                    <a:fillRect l="-1053" t="-2326" r="-1404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E9C461-F1B1-2D40-8463-D3E74134E04A}"/>
                    </a:ext>
                  </a:extLst>
                </p:cNvPr>
                <p:cNvSpPr txBox="1"/>
                <p:nvPr/>
              </p:nvSpPr>
              <p:spPr>
                <a:xfrm>
                  <a:off x="2124377" y="2919518"/>
                  <a:ext cx="4786562" cy="5185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𝑀𝐸𝐹𝐿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𝐶𝑒𝑙𝑙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𝑀𝐸𝐹𝐿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𝐶𝑒𝑙𝑙𝑠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E9C461-F1B1-2D40-8463-D3E74134E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377" y="2919518"/>
                  <a:ext cx="4786562" cy="518540"/>
                </a:xfrm>
                <a:prstGeom prst="rect">
                  <a:avLst/>
                </a:prstGeom>
                <a:blipFill>
                  <a:blip r:embed="rId3"/>
                  <a:stretch>
                    <a:fillRect t="-2439"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FC7982-F767-1C41-B223-D8977B36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0721"/>
            <a:ext cx="8534400" cy="764640"/>
          </a:xfrm>
        </p:spPr>
        <p:txBody>
          <a:bodyPr/>
          <a:lstStyle/>
          <a:p>
            <a:r>
              <a:rPr lang="en-US" dirty="0"/>
              <a:t>Raw readings include background, even after calibration</a:t>
            </a:r>
          </a:p>
          <a:p>
            <a:r>
              <a:rPr lang="en-US" dirty="0"/>
              <a:t>To get accurate estimates, subtract background: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FE9FD54-E7E2-C54A-94DA-9FE81B9321AE}"/>
              </a:ext>
            </a:extLst>
          </p:cNvPr>
          <p:cNvSpPr txBox="1">
            <a:spLocks/>
          </p:cNvSpPr>
          <p:nvPr/>
        </p:nvSpPr>
        <p:spPr bwMode="auto">
          <a:xfrm>
            <a:off x="304800" y="4071486"/>
            <a:ext cx="8534400" cy="63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679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Char char="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600">
                <a:solidFill>
                  <a:srgbClr val="0000CC"/>
                </a:solidFill>
                <a:latin typeface="Frutiger 87ExtraBlackCn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9pPr>
          </a:lstStyle>
          <a:p>
            <a:endParaRPr lang="en-US" kern="0" dirty="0"/>
          </a:p>
          <a:p>
            <a:pPr marL="0" indent="0" algn="ctr">
              <a:buFont typeface="Wingdings" pitchFamily="2" charset="2"/>
              <a:buNone/>
            </a:pPr>
            <a:r>
              <a:rPr lang="en-US" i="1" kern="0" dirty="0">
                <a:solidFill>
                  <a:srgbClr val="0070C0"/>
                </a:solidFill>
              </a:rPr>
              <a:t>Calibration Excel templates do cell estimate and MEFL conversion, but not WT subtraction</a:t>
            </a:r>
          </a:p>
        </p:txBody>
      </p:sp>
    </p:spTree>
    <p:extLst>
      <p:ext uri="{BB962C8B-B14F-4D97-AF65-F5344CB8AC3E}">
        <p14:creationId xmlns:p14="http://schemas.microsoft.com/office/powerpoint/2010/main" val="46368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B476-A07F-0049-B7B2-45D44EFC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your instrument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94BD-6216-5E48-9B24-392F164D1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100362"/>
            <a:ext cx="8534400" cy="495662"/>
          </a:xfrm>
        </p:spPr>
        <p:txBody>
          <a:bodyPr/>
          <a:lstStyle/>
          <a:p>
            <a:pPr marL="6350" indent="0" algn="ctr">
              <a:buNone/>
            </a:pPr>
            <a:r>
              <a:rPr lang="en-US" sz="1800" i="1" dirty="0"/>
              <a:t>Of course, your resources and instructors matter most…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506A9E-2E5A-2641-86C9-15365DF64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113924"/>
              </p:ext>
            </p:extLst>
          </p:nvPr>
        </p:nvGraphicFramePr>
        <p:xfrm>
          <a:off x="304800" y="1172229"/>
          <a:ext cx="8406065" cy="276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213">
                  <a:extLst>
                    <a:ext uri="{9D8B030D-6E8A-4147-A177-3AD203B41FA5}">
                      <a16:colId xmlns:a16="http://schemas.microsoft.com/office/drawing/2014/main" val="1528741505"/>
                    </a:ext>
                  </a:extLst>
                </a:gridCol>
                <a:gridCol w="1681213">
                  <a:extLst>
                    <a:ext uri="{9D8B030D-6E8A-4147-A177-3AD203B41FA5}">
                      <a16:colId xmlns:a16="http://schemas.microsoft.com/office/drawing/2014/main" val="3966767395"/>
                    </a:ext>
                  </a:extLst>
                </a:gridCol>
                <a:gridCol w="1681213">
                  <a:extLst>
                    <a:ext uri="{9D8B030D-6E8A-4147-A177-3AD203B41FA5}">
                      <a16:colId xmlns:a16="http://schemas.microsoft.com/office/drawing/2014/main" val="1344645740"/>
                    </a:ext>
                  </a:extLst>
                </a:gridCol>
                <a:gridCol w="1681213">
                  <a:extLst>
                    <a:ext uri="{9D8B030D-6E8A-4147-A177-3AD203B41FA5}">
                      <a16:colId xmlns:a16="http://schemas.microsoft.com/office/drawing/2014/main" val="984811423"/>
                    </a:ext>
                  </a:extLst>
                </a:gridCol>
                <a:gridCol w="1681213">
                  <a:extLst>
                    <a:ext uri="{9D8B030D-6E8A-4147-A177-3AD203B41FA5}">
                      <a16:colId xmlns:a16="http://schemas.microsoft.com/office/drawing/2014/main" val="164064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Fluorimeter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Plate Reader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 Cytometer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Fluorescence Microscope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838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 - High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40000"/>
                            <a:lumOff val="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83509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Cell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Subcellular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3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9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Dynamic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2-3 logs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2-3 logs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3-6 logs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1-2 logs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48867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09273E7-DC54-5145-B440-9B7922A79B99}"/>
              </a:ext>
            </a:extLst>
          </p:cNvPr>
          <p:cNvGrpSpPr/>
          <p:nvPr/>
        </p:nvGrpSpPr>
        <p:grpSpPr>
          <a:xfrm>
            <a:off x="3551723" y="743262"/>
            <a:ext cx="1915428" cy="3308974"/>
            <a:chOff x="3551723" y="743262"/>
            <a:chExt cx="1915428" cy="3308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1804BE-9FD8-3247-99C3-D4872D990156}"/>
                </a:ext>
              </a:extLst>
            </p:cNvPr>
            <p:cNvSpPr/>
            <p:nvPr/>
          </p:nvSpPr>
          <p:spPr bwMode="auto">
            <a:xfrm>
              <a:off x="3551723" y="1068403"/>
              <a:ext cx="1915428" cy="2983833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17C66-B062-E143-8472-9933FB9A381D}"/>
                </a:ext>
              </a:extLst>
            </p:cNvPr>
            <p:cNvSpPr txBox="1"/>
            <p:nvPr/>
          </p:nvSpPr>
          <p:spPr>
            <a:xfrm>
              <a:off x="3794399" y="743262"/>
              <a:ext cx="1426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</a:rPr>
                <a:t>Today’s focus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82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3194-9C65-864F-87AD-4CEC044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geometric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4002E-CC16-934F-8E5A-CD44F29CC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 geometric statistics in analysis: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Strongest fraction may dominate population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4D6814-3CED-C84F-B7C7-5EF2D692A36A}"/>
              </a:ext>
            </a:extLst>
          </p:cNvPr>
          <p:cNvSpPr txBox="1">
            <a:spLocks/>
          </p:cNvSpPr>
          <p:nvPr/>
        </p:nvSpPr>
        <p:spPr bwMode="auto">
          <a:xfrm>
            <a:off x="5654774" y="951816"/>
            <a:ext cx="3331910" cy="289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u="sng" dirty="0"/>
              <a:t>Why geometric stats?</a:t>
            </a:r>
            <a:r>
              <a:rPr lang="en-US" sz="2000" dirty="0"/>
              <a:t> 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solidFill>
                  <a:srgbClr val="0000FF"/>
                </a:solidFill>
              </a:rPr>
              <a:t>Complex catalytic reactions  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</a:t>
            </a:r>
            <a:r>
              <a:rPr lang="en-US" sz="2000" dirty="0">
                <a:solidFill>
                  <a:srgbClr val="0000FF"/>
                </a:solidFill>
              </a:rPr>
              <a:t> multiply many rates:</a:t>
            </a:r>
          </a:p>
          <a:p>
            <a:pPr marL="0" indent="0" algn="ctr">
              <a:buFont typeface="Arial" charset="0"/>
              <a:buNone/>
            </a:pPr>
            <a:endParaRPr lang="en-US" sz="1800" i="1" dirty="0"/>
          </a:p>
          <a:p>
            <a:pPr marL="0" indent="0" algn="ctr">
              <a:buFont typeface="Arial" charset="0"/>
              <a:buNone/>
            </a:pPr>
            <a:r>
              <a:rPr lang="en-US" sz="1800" i="1" dirty="0" err="1"/>
              <a:t>R</a:t>
            </a:r>
            <a:r>
              <a:rPr lang="en-US" sz="1800" i="1" baseline="-25000" dirty="0" err="1"/>
              <a:t>express</a:t>
            </a:r>
            <a:r>
              <a:rPr lang="en-US" sz="1800" i="1" dirty="0"/>
              <a:t> = R</a:t>
            </a:r>
            <a:r>
              <a:rPr lang="en-US" sz="1800" i="1" baseline="-25000" dirty="0"/>
              <a:t>1</a:t>
            </a:r>
            <a:r>
              <a:rPr lang="en-US" sz="1800" i="1" dirty="0"/>
              <a:t>R</a:t>
            </a:r>
            <a:r>
              <a:rPr lang="en-US" sz="1800" i="1" baseline="-25000" dirty="0"/>
              <a:t>2</a:t>
            </a:r>
            <a:r>
              <a:rPr lang="en-US" sz="1800" i="1" dirty="0"/>
              <a:t>R</a:t>
            </a:r>
            <a:r>
              <a:rPr lang="en-US" sz="1800" i="1" baseline="-25000" dirty="0"/>
              <a:t>3</a:t>
            </a:r>
            <a:r>
              <a:rPr lang="en-US" sz="1800" i="1" dirty="0"/>
              <a:t>R</a:t>
            </a:r>
            <a:r>
              <a:rPr lang="en-US" sz="1800" i="1" baseline="-25000" dirty="0"/>
              <a:t>4</a:t>
            </a:r>
            <a:r>
              <a:rPr lang="en-US" sz="1800" i="1" dirty="0"/>
              <a:t>R</a:t>
            </a:r>
            <a:r>
              <a:rPr lang="en-US" sz="1800" i="1" baseline="-25000" dirty="0"/>
              <a:t>5</a:t>
            </a:r>
            <a:r>
              <a:rPr lang="en-US" sz="1800" i="1" dirty="0"/>
              <a:t>…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000" dirty="0">
              <a:solidFill>
                <a:srgbClr val="00009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FF"/>
                </a:solidFill>
              </a:rPr>
              <a:t>Central Limit Theorem	      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 </a:t>
            </a:r>
            <a:r>
              <a:rPr lang="en-US" sz="2000" dirty="0">
                <a:solidFill>
                  <a:srgbClr val="0000FF"/>
                </a:solidFill>
              </a:rPr>
              <a:t>converge to log-normal!</a:t>
            </a:r>
          </a:p>
          <a:p>
            <a:pPr marL="0" indent="0" algn="ctr">
              <a:buFont typeface="Arial" charset="0"/>
              <a:buNone/>
            </a:pPr>
            <a:endParaRPr lang="en-US" sz="1100" i="1" dirty="0">
              <a:solidFill>
                <a:srgbClr val="0000FF"/>
              </a:solidFill>
            </a:endParaRPr>
          </a:p>
          <a:p>
            <a:pPr marL="0" indent="0" algn="ctr">
              <a:buFont typeface="Arial" charset="0"/>
              <a:buNone/>
            </a:pPr>
            <a:r>
              <a:rPr lang="en-US" sz="1800" i="1" dirty="0"/>
              <a:t>Gamma distribution bursting also implies geometric stats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32A7C-EED6-0C4F-BEA4-3AD2C355AF4D}"/>
              </a:ext>
            </a:extLst>
          </p:cNvPr>
          <p:cNvSpPr txBox="1"/>
          <p:nvPr/>
        </p:nvSpPr>
        <p:spPr>
          <a:xfrm>
            <a:off x="6164828" y="4897823"/>
            <a:ext cx="2517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</a:t>
            </a:r>
            <a:r>
              <a:rPr lang="en-US" sz="1100" dirty="0" err="1"/>
              <a:t>Davidsohn</a:t>
            </a:r>
            <a:r>
              <a:rPr lang="en-US" sz="1100" dirty="0"/>
              <a:t> et al., 2015], [Beal, 2017]</a:t>
            </a:r>
          </a:p>
        </p:txBody>
      </p:sp>
      <p:pic>
        <p:nvPicPr>
          <p:cNvPr id="7" name="Picture 6" descr="cello-LmrA-samples.pdf">
            <a:extLst>
              <a:ext uri="{FF2B5EF4-FFF2-40B4-BE49-F238E27FC236}">
                <a16:creationId xmlns:a16="http://schemas.microsoft.com/office/drawing/2014/main" id="{75DB6A05-E6D3-F94A-9F75-3038C651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0" y="1313506"/>
            <a:ext cx="5015536" cy="30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8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910A-4F97-0E48-A306-F2D61CCF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Geometric Statistics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2EA84-455B-3F42-A107-9140FE00C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0721"/>
            <a:ext cx="8534400" cy="22482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Geometric statistics are just normal (arithmetic) statistics on a logarithmic scale:</a:t>
            </a:r>
          </a:p>
          <a:p>
            <a:r>
              <a:rPr lang="en-US" dirty="0"/>
              <a:t>Geometric mean = 10^(mean(log10(data)))</a:t>
            </a:r>
          </a:p>
          <a:p>
            <a:r>
              <a:rPr lang="en-US" dirty="0"/>
              <a:t>Geometric </a:t>
            </a:r>
            <a:r>
              <a:rPr lang="en-US" dirty="0" err="1"/>
              <a:t>std.dev</a:t>
            </a:r>
            <a:r>
              <a:rPr lang="en-US" dirty="0"/>
              <a:t>. = 10^(</a:t>
            </a:r>
            <a:r>
              <a:rPr lang="en-US" dirty="0" err="1"/>
              <a:t>std</a:t>
            </a:r>
            <a:r>
              <a:rPr lang="en-US" dirty="0"/>
              <a:t>(log10(data)))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Consequences:</a:t>
            </a:r>
          </a:p>
          <a:p>
            <a:r>
              <a:rPr lang="en-US" dirty="0"/>
              <a:t>Error bars no longer “plus/minus” </a:t>
            </a:r>
          </a:p>
          <a:p>
            <a:r>
              <a:rPr lang="en-US" dirty="0"/>
              <a:t>Instead: k-fold “times/divide”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E179B-F638-F44C-A0BA-2FA8E035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972" y="1978664"/>
            <a:ext cx="4122821" cy="3067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87CE5B-7B60-AC4F-BAC6-92D0E7C4127A}"/>
              </a:ext>
            </a:extLst>
          </p:cNvPr>
          <p:cNvSpPr txBox="1"/>
          <p:nvPr/>
        </p:nvSpPr>
        <p:spPr>
          <a:xfrm>
            <a:off x="619223" y="3866870"/>
            <a:ext cx="3713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Example of geometric vs. arithmetic statistics on per-cell fluorescence data:</a:t>
            </a:r>
          </a:p>
        </p:txBody>
      </p:sp>
    </p:spTree>
    <p:extLst>
      <p:ext uri="{BB962C8B-B14F-4D97-AF65-F5344CB8AC3E}">
        <p14:creationId xmlns:p14="http://schemas.microsoft.com/office/powerpoint/2010/main" val="207368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C6EA39-354C-7549-B78F-C93B3B6C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zero?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F1FF7-4AD8-984E-8A15-D6CC9642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 absorbance, fluorescence may be at or below zero</a:t>
            </a:r>
          </a:p>
          <a:p>
            <a:pPr lvl="1"/>
            <a:r>
              <a:rPr lang="en-US" dirty="0"/>
              <a:t>Invalid on the log scale!</a:t>
            </a:r>
          </a:p>
          <a:p>
            <a:r>
              <a:rPr lang="en-US" dirty="0"/>
              <a:t>Really this is just giving an instrument limit: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Interpret as “&lt; value” rather than zero (e.g., “MEFL/cell &lt; 470”, “cells &lt; 1.3e6”)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925CBF-B9C2-5C40-9E10-E2A72F1B3592}"/>
              </a:ext>
            </a:extLst>
          </p:cNvPr>
          <p:cNvSpPr/>
          <p:nvPr/>
        </p:nvSpPr>
        <p:spPr>
          <a:xfrm>
            <a:off x="421908" y="1957646"/>
            <a:ext cx="833066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5992D"/>
                </a:solidFill>
                <a:latin typeface="Courier" pitchFamily="2" charset="0"/>
              </a:rPr>
              <a:t>% Values close to autofluorescence / media indistinguishable from background</a:t>
            </a:r>
          </a:p>
          <a:p>
            <a:r>
              <a:rPr lang="en-US" sz="1400" dirty="0">
                <a:solidFill>
                  <a:srgbClr val="25992D"/>
                </a:solidFill>
                <a:latin typeface="Courier" pitchFamily="2" charset="0"/>
              </a:rPr>
              <a:t>% geometric, because cells dominate </a:t>
            </a:r>
          </a:p>
          <a:p>
            <a:r>
              <a:rPr lang="en-US" sz="1400" dirty="0" err="1">
                <a:latin typeface="Courier" pitchFamily="2" charset="0"/>
              </a:rPr>
              <a:t>autofluorescence_std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geostd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negative_control_replicates</a:t>
            </a:r>
            <a:r>
              <a:rPr lang="en-US" sz="1400" dirty="0">
                <a:latin typeface="Courier" pitchFamily="2" charset="0"/>
              </a:rPr>
              <a:t>); </a:t>
            </a:r>
          </a:p>
          <a:p>
            <a:r>
              <a:rPr lang="en-US" sz="1400" dirty="0" err="1">
                <a:latin typeface="Courier" pitchFamily="2" charset="0"/>
              </a:rPr>
              <a:t>indistinguishable_MEFL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autofluorescence_mean</a:t>
            </a:r>
            <a:r>
              <a:rPr lang="en-US" sz="1400" dirty="0">
                <a:latin typeface="Courier" pitchFamily="2" charset="0"/>
              </a:rPr>
              <a:t>*(autofluorescence_std^2-1);</a:t>
            </a:r>
          </a:p>
          <a:p>
            <a:r>
              <a:rPr lang="en-US" sz="1400" dirty="0">
                <a:solidFill>
                  <a:srgbClr val="25992D"/>
                </a:solidFill>
                <a:latin typeface="Courier" pitchFamily="2" charset="0"/>
              </a:rPr>
              <a:t>% arithmetic, because instrument error dominates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media_std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media_replicates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 </a:t>
            </a:r>
            <a:endParaRPr lang="en-US" sz="1400" dirty="0">
              <a:solidFill>
                <a:srgbClr val="25992D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indistinguishable_cells</a:t>
            </a:r>
            <a:r>
              <a:rPr lang="en-US" sz="1400" dirty="0">
                <a:latin typeface="Courier" pitchFamily="2" charset="0"/>
              </a:rPr>
              <a:t> = 2*</a:t>
            </a:r>
            <a:r>
              <a:rPr lang="en-US" sz="1400" dirty="0" err="1">
                <a:latin typeface="Courier" pitchFamily="2" charset="0"/>
              </a:rPr>
              <a:t>media_std</a:t>
            </a:r>
            <a:r>
              <a:rPr lang="en-US" sz="1400" dirty="0">
                <a:latin typeface="Courier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16627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vs. Process Controls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75807" y="1200151"/>
            <a:ext cx="314325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Experimental Controls:</a:t>
            </a:r>
          </a:p>
          <a:p>
            <a:r>
              <a:rPr lang="en-US" dirty="0"/>
              <a:t>Is my hypothesis true?</a:t>
            </a:r>
          </a:p>
          <a:p>
            <a:r>
              <a:rPr lang="en-US" dirty="0"/>
              <a:t>One control per factor under study</a:t>
            </a:r>
          </a:p>
          <a:p>
            <a:r>
              <a:rPr lang="en-US" dirty="0"/>
              <a:t>Best when new data</a:t>
            </a:r>
          </a:p>
          <a:p>
            <a:r>
              <a:rPr lang="en-US" dirty="0"/>
              <a:t>Control very close to experiment conditions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83155" y="1200151"/>
            <a:ext cx="3255434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Process Controls: </a:t>
            </a:r>
          </a:p>
          <a:p>
            <a:r>
              <a:rPr lang="en-US" dirty="0"/>
              <a:t>Should I trust the data?</a:t>
            </a:r>
          </a:p>
          <a:p>
            <a:r>
              <a:rPr lang="en-US" dirty="0"/>
              <a:t>One control per assumption in study</a:t>
            </a:r>
          </a:p>
          <a:p>
            <a:r>
              <a:rPr lang="en-US" dirty="0"/>
              <a:t>Best when known value</a:t>
            </a:r>
          </a:p>
          <a:p>
            <a:r>
              <a:rPr lang="en-US" dirty="0"/>
              <a:t>Control should have minimal relation to experiment conditions</a:t>
            </a:r>
          </a:p>
        </p:txBody>
      </p:sp>
    </p:spTree>
    <p:extLst>
      <p:ext uri="{BB962C8B-B14F-4D97-AF65-F5344CB8AC3E}">
        <p14:creationId xmlns:p14="http://schemas.microsoft.com/office/powerpoint/2010/main" val="121718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/>
          <p:nvPr/>
        </p:nvSpPr>
        <p:spPr>
          <a:xfrm>
            <a:off x="3026430" y="814917"/>
            <a:ext cx="3256174" cy="730250"/>
          </a:xfrm>
          <a:prstGeom prst="roundRect">
            <a:avLst/>
          </a:prstGeom>
          <a:noFill/>
          <a:ln w="1905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vs. Process Controls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00935" y="1856408"/>
            <a:ext cx="3143250" cy="55668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Experimental Controls: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40906" y="1856408"/>
            <a:ext cx="3255434" cy="55668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Process Controls: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068762" y="932804"/>
            <a:ext cx="3120776" cy="552075"/>
            <a:chOff x="455234" y="2938453"/>
            <a:chExt cx="4952879" cy="876180"/>
          </a:xfrm>
        </p:grpSpPr>
        <p:grpSp>
          <p:nvGrpSpPr>
            <p:cNvPr id="8" name="Group 7"/>
            <p:cNvGrpSpPr/>
            <p:nvPr/>
          </p:nvGrpSpPr>
          <p:grpSpPr>
            <a:xfrm>
              <a:off x="455234" y="3074122"/>
              <a:ext cx="1763144" cy="740511"/>
              <a:chOff x="2286121" y="5679714"/>
              <a:chExt cx="1763144" cy="740511"/>
            </a:xfrm>
          </p:grpSpPr>
          <p:sp>
            <p:nvSpPr>
              <p:cNvPr id="9" name="Bent Arrow 8"/>
              <p:cNvSpPr/>
              <p:nvPr/>
            </p:nvSpPr>
            <p:spPr>
              <a:xfrm>
                <a:off x="2455521" y="5679714"/>
                <a:ext cx="482600" cy="584200"/>
              </a:xfrm>
              <a:prstGeom prst="bentArrow">
                <a:avLst>
                  <a:gd name="adj1" fmla="val 13920"/>
                  <a:gd name="adj2" fmla="val 18734"/>
                  <a:gd name="adj3" fmla="val 33951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V="1">
                <a:off x="2286121" y="6276614"/>
                <a:ext cx="1763144" cy="1270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ight Arrow 10"/>
              <p:cNvSpPr/>
              <p:nvPr/>
            </p:nvSpPr>
            <p:spPr>
              <a:xfrm>
                <a:off x="3051187" y="6115424"/>
                <a:ext cx="838200" cy="304801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rgbClr val="00009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050" b="1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551686" y="3055079"/>
              <a:ext cx="2856427" cy="740514"/>
              <a:chOff x="2286121" y="5679714"/>
              <a:chExt cx="2856427" cy="740514"/>
            </a:xfrm>
          </p:grpSpPr>
          <p:sp>
            <p:nvSpPr>
              <p:cNvPr id="13" name="Bent Arrow 12"/>
              <p:cNvSpPr/>
              <p:nvPr/>
            </p:nvSpPr>
            <p:spPr>
              <a:xfrm>
                <a:off x="2504369" y="5679714"/>
                <a:ext cx="482600" cy="584200"/>
              </a:xfrm>
              <a:prstGeom prst="bentArrow">
                <a:avLst>
                  <a:gd name="adj1" fmla="val 13920"/>
                  <a:gd name="adj2" fmla="val 18734"/>
                  <a:gd name="adj3" fmla="val 33951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V="1">
                <a:off x="2286121" y="6268739"/>
                <a:ext cx="2856427" cy="20575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/>
              <p:cNvSpPr/>
              <p:nvPr/>
            </p:nvSpPr>
            <p:spPr>
              <a:xfrm>
                <a:off x="4174692" y="6115427"/>
                <a:ext cx="838199" cy="304801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rgbClr val="9BBB59"/>
              </a:solidFill>
              <a:ln>
                <a:solidFill>
                  <a:srgbClr val="77933C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050" b="1" dirty="0">
                    <a:solidFill>
                      <a:srgbClr val="000000"/>
                    </a:solidFill>
                  </a:rPr>
                  <a:t>GFP</a:t>
                </a:r>
              </a:p>
            </p:txBody>
          </p:sp>
        </p:grpSp>
        <p:sp>
          <p:nvSpPr>
            <p:cNvPr id="16" name="Isosceles Triangle 15"/>
            <p:cNvSpPr/>
            <p:nvPr/>
          </p:nvSpPr>
          <p:spPr>
            <a:xfrm rot="5400000">
              <a:off x="3364056" y="3506174"/>
              <a:ext cx="280884" cy="280853"/>
            </a:xfrm>
            <a:prstGeom prst="triangle">
              <a:avLst/>
            </a:prstGeom>
            <a:solidFill>
              <a:srgbClr val="00009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608289" y="3402039"/>
              <a:ext cx="309229" cy="244388"/>
              <a:chOff x="1524000" y="5052011"/>
              <a:chExt cx="309229" cy="244388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1668697" y="5052012"/>
                <a:ext cx="0" cy="244387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1524000" y="5052011"/>
                <a:ext cx="309229" cy="1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Isosceles Triangle 19"/>
            <p:cNvSpPr/>
            <p:nvPr/>
          </p:nvSpPr>
          <p:spPr>
            <a:xfrm rot="5400000">
              <a:off x="4012843" y="3487131"/>
              <a:ext cx="280884" cy="280853"/>
            </a:xfrm>
            <a:prstGeom prst="triangle">
              <a:avLst/>
            </a:prstGeom>
            <a:solidFill>
              <a:srgbClr val="00009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642569" y="2938453"/>
              <a:ext cx="1826706" cy="547478"/>
            </a:xfrm>
            <a:custGeom>
              <a:avLst/>
              <a:gdLst>
                <a:gd name="connsiteX0" fmla="*/ 0 w 1917340"/>
                <a:gd name="connsiteY0" fmla="*/ 586128 h 793714"/>
                <a:gd name="connsiteX1" fmla="*/ 0 w 1917340"/>
                <a:gd name="connsiteY1" fmla="*/ 0 h 793714"/>
                <a:gd name="connsiteX2" fmla="*/ 1917340 w 1917340"/>
                <a:gd name="connsiteY2" fmla="*/ 0 h 793714"/>
                <a:gd name="connsiteX3" fmla="*/ 1917340 w 1917340"/>
                <a:gd name="connsiteY3" fmla="*/ 793714 h 793714"/>
                <a:gd name="connsiteX0" fmla="*/ 0 w 1917340"/>
                <a:gd name="connsiteY0" fmla="*/ 586128 h 659393"/>
                <a:gd name="connsiteX1" fmla="*/ 0 w 1917340"/>
                <a:gd name="connsiteY1" fmla="*/ 0 h 659393"/>
                <a:gd name="connsiteX2" fmla="*/ 1917340 w 1917340"/>
                <a:gd name="connsiteY2" fmla="*/ 0 h 659393"/>
                <a:gd name="connsiteX3" fmla="*/ 1917340 w 1917340"/>
                <a:gd name="connsiteY3" fmla="*/ 659393 h 659393"/>
                <a:gd name="connsiteX0" fmla="*/ 0 w 1924620"/>
                <a:gd name="connsiteY0" fmla="*/ 758451 h 758451"/>
                <a:gd name="connsiteX1" fmla="*/ 7280 w 1924620"/>
                <a:gd name="connsiteY1" fmla="*/ 0 h 758451"/>
                <a:gd name="connsiteX2" fmla="*/ 1924620 w 1924620"/>
                <a:gd name="connsiteY2" fmla="*/ 0 h 758451"/>
                <a:gd name="connsiteX3" fmla="*/ 1924620 w 1924620"/>
                <a:gd name="connsiteY3" fmla="*/ 659393 h 758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4620" h="758451">
                  <a:moveTo>
                    <a:pt x="0" y="758451"/>
                  </a:moveTo>
                  <a:cubicBezTo>
                    <a:pt x="2427" y="505634"/>
                    <a:pt x="4853" y="252817"/>
                    <a:pt x="7280" y="0"/>
                  </a:cubicBezTo>
                  <a:lnTo>
                    <a:pt x="1924620" y="0"/>
                  </a:lnTo>
                  <a:lnTo>
                    <a:pt x="1924620" y="659393"/>
                  </a:lnTo>
                </a:path>
              </a:pathLst>
            </a:custGeom>
            <a:ln w="38100" cmpd="sng">
              <a:solidFill>
                <a:srgbClr val="000090"/>
              </a:solidFill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2218378" y="2938453"/>
              <a:ext cx="1917340" cy="475974"/>
            </a:xfrm>
            <a:custGeom>
              <a:avLst/>
              <a:gdLst>
                <a:gd name="connsiteX0" fmla="*/ 0 w 1917340"/>
                <a:gd name="connsiteY0" fmla="*/ 586128 h 793714"/>
                <a:gd name="connsiteX1" fmla="*/ 0 w 1917340"/>
                <a:gd name="connsiteY1" fmla="*/ 0 h 793714"/>
                <a:gd name="connsiteX2" fmla="*/ 1917340 w 1917340"/>
                <a:gd name="connsiteY2" fmla="*/ 0 h 793714"/>
                <a:gd name="connsiteX3" fmla="*/ 1917340 w 1917340"/>
                <a:gd name="connsiteY3" fmla="*/ 793714 h 793714"/>
                <a:gd name="connsiteX0" fmla="*/ 0 w 1917340"/>
                <a:gd name="connsiteY0" fmla="*/ 586128 h 659393"/>
                <a:gd name="connsiteX1" fmla="*/ 0 w 1917340"/>
                <a:gd name="connsiteY1" fmla="*/ 0 h 659393"/>
                <a:gd name="connsiteX2" fmla="*/ 1917340 w 1917340"/>
                <a:gd name="connsiteY2" fmla="*/ 0 h 659393"/>
                <a:gd name="connsiteX3" fmla="*/ 1917340 w 1917340"/>
                <a:gd name="connsiteY3" fmla="*/ 659393 h 659393"/>
                <a:gd name="connsiteX0" fmla="*/ 0 w 1917340"/>
                <a:gd name="connsiteY0" fmla="*/ 0 h 659393"/>
                <a:gd name="connsiteX1" fmla="*/ 1917340 w 1917340"/>
                <a:gd name="connsiteY1" fmla="*/ 0 h 659393"/>
                <a:gd name="connsiteX2" fmla="*/ 1917340 w 1917340"/>
                <a:gd name="connsiteY2" fmla="*/ 659393 h 65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7340" h="659393">
                  <a:moveTo>
                    <a:pt x="0" y="0"/>
                  </a:moveTo>
                  <a:lnTo>
                    <a:pt x="1917340" y="0"/>
                  </a:lnTo>
                  <a:lnTo>
                    <a:pt x="1917340" y="659393"/>
                  </a:lnTo>
                </a:path>
              </a:pathLst>
            </a:custGeom>
            <a:ln w="38100" cmpd="sng">
              <a:solidFill>
                <a:srgbClr val="000090"/>
              </a:solidFill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477701" y="3180763"/>
            <a:ext cx="2255303" cy="730250"/>
            <a:chOff x="818445" y="3958675"/>
            <a:chExt cx="3007070" cy="973666"/>
          </a:xfrm>
        </p:grpSpPr>
        <p:grpSp>
          <p:nvGrpSpPr>
            <p:cNvPr id="26" name="Group 25"/>
            <p:cNvGrpSpPr/>
            <p:nvPr/>
          </p:nvGrpSpPr>
          <p:grpSpPr>
            <a:xfrm>
              <a:off x="1122378" y="4220622"/>
              <a:ext cx="2399754" cy="614940"/>
              <a:chOff x="2551686" y="3055079"/>
              <a:chExt cx="2856427" cy="731964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2551686" y="3055079"/>
                <a:ext cx="2856427" cy="725241"/>
                <a:chOff x="2286121" y="5679714"/>
                <a:chExt cx="2856427" cy="725241"/>
              </a:xfrm>
            </p:grpSpPr>
            <p:sp>
              <p:nvSpPr>
                <p:cNvPr id="36" name="Bent Arrow 35"/>
                <p:cNvSpPr/>
                <p:nvPr/>
              </p:nvSpPr>
              <p:spPr>
                <a:xfrm>
                  <a:off x="2504369" y="5679714"/>
                  <a:ext cx="482600" cy="584200"/>
                </a:xfrm>
                <a:prstGeom prst="bentArrow">
                  <a:avLst>
                    <a:gd name="adj1" fmla="val 13920"/>
                    <a:gd name="adj2" fmla="val 18734"/>
                    <a:gd name="adj3" fmla="val 33951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2286121" y="6268739"/>
                  <a:ext cx="2856427" cy="20575"/>
                </a:xfrm>
                <a:prstGeom prst="line">
                  <a:avLst/>
                </a:prstGeom>
                <a:ln w="57150" cmpd="sng"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Right Arrow 37"/>
                <p:cNvSpPr/>
                <p:nvPr/>
              </p:nvSpPr>
              <p:spPr>
                <a:xfrm>
                  <a:off x="4174692" y="6100156"/>
                  <a:ext cx="838199" cy="304799"/>
                </a:xfrm>
                <a:prstGeom prst="rightArrow">
                  <a:avLst>
                    <a:gd name="adj1" fmla="val 100000"/>
                    <a:gd name="adj2" fmla="val 50000"/>
                  </a:avLst>
                </a:prstGeom>
                <a:solidFill>
                  <a:srgbClr val="9BBB59"/>
                </a:solidFill>
                <a:ln>
                  <a:solidFill>
                    <a:srgbClr val="77933C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050" b="1" dirty="0">
                      <a:solidFill>
                        <a:srgbClr val="000000"/>
                      </a:solidFill>
                    </a:rPr>
                    <a:t>GFP</a:t>
                  </a:r>
                </a:p>
              </p:txBody>
            </p:sp>
          </p:grpSp>
          <p:sp>
            <p:nvSpPr>
              <p:cNvPr id="29" name="Isosceles Triangle 28"/>
              <p:cNvSpPr/>
              <p:nvPr/>
            </p:nvSpPr>
            <p:spPr>
              <a:xfrm rot="5400000">
                <a:off x="3364056" y="3506174"/>
                <a:ext cx="280884" cy="280853"/>
              </a:xfrm>
              <a:prstGeom prst="triangle">
                <a:avLst/>
              </a:prstGeom>
              <a:solidFill>
                <a:srgbClr val="00009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3608289" y="3402039"/>
                <a:ext cx="309229" cy="244388"/>
                <a:chOff x="1524000" y="5052011"/>
                <a:chExt cx="309229" cy="244388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668697" y="5052012"/>
                  <a:ext cx="0" cy="244387"/>
                </a:xfrm>
                <a:prstGeom prst="line">
                  <a:avLst/>
                </a:prstGeom>
                <a:ln w="57150" cmpd="sng"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1524000" y="5052011"/>
                  <a:ext cx="309229" cy="1"/>
                </a:xfrm>
                <a:prstGeom prst="line">
                  <a:avLst/>
                </a:prstGeom>
                <a:ln w="57150" cmpd="sng"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Isosceles Triangle 30"/>
              <p:cNvSpPr/>
              <p:nvPr/>
            </p:nvSpPr>
            <p:spPr>
              <a:xfrm rot="5400000">
                <a:off x="4012843" y="3487131"/>
                <a:ext cx="280884" cy="280853"/>
              </a:xfrm>
              <a:prstGeom prst="triangle">
                <a:avLst/>
              </a:prstGeom>
              <a:solidFill>
                <a:srgbClr val="00009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70" name="Rounded Rectangle 69"/>
            <p:cNvSpPr/>
            <p:nvPr/>
          </p:nvSpPr>
          <p:spPr>
            <a:xfrm>
              <a:off x="818445" y="3958675"/>
              <a:ext cx="3007070" cy="973666"/>
            </a:xfrm>
            <a:prstGeom prst="roundRect">
              <a:avLst/>
            </a:prstGeom>
            <a:noFill/>
            <a:ln w="1905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644942" y="2262823"/>
            <a:ext cx="3546647" cy="2518932"/>
            <a:chOff x="4386914" y="2734755"/>
            <a:chExt cx="4728863" cy="3358575"/>
          </a:xfrm>
        </p:grpSpPr>
        <p:grpSp>
          <p:nvGrpSpPr>
            <p:cNvPr id="42" name="Group 41"/>
            <p:cNvGrpSpPr/>
            <p:nvPr/>
          </p:nvGrpSpPr>
          <p:grpSpPr>
            <a:xfrm>
              <a:off x="4592895" y="2862315"/>
              <a:ext cx="3224798" cy="723271"/>
              <a:chOff x="455234" y="2938453"/>
              <a:chExt cx="4952879" cy="860912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55234" y="3074122"/>
                <a:ext cx="1763144" cy="725243"/>
                <a:chOff x="2286121" y="5679714"/>
                <a:chExt cx="1763144" cy="725243"/>
              </a:xfrm>
            </p:grpSpPr>
            <p:sp>
              <p:nvSpPr>
                <p:cNvPr id="55" name="Bent Arrow 54"/>
                <p:cNvSpPr/>
                <p:nvPr/>
              </p:nvSpPr>
              <p:spPr>
                <a:xfrm>
                  <a:off x="2455521" y="5679714"/>
                  <a:ext cx="482600" cy="584200"/>
                </a:xfrm>
                <a:prstGeom prst="bentArrow">
                  <a:avLst>
                    <a:gd name="adj1" fmla="val 13920"/>
                    <a:gd name="adj2" fmla="val 18734"/>
                    <a:gd name="adj3" fmla="val 33951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Straight Connector 55"/>
                <p:cNvCxnSpPr/>
                <p:nvPr/>
              </p:nvCxnSpPr>
              <p:spPr>
                <a:xfrm flipV="1">
                  <a:off x="2286121" y="6276614"/>
                  <a:ext cx="1763144" cy="12700"/>
                </a:xfrm>
                <a:prstGeom prst="line">
                  <a:avLst/>
                </a:prstGeom>
                <a:ln w="57150" cmpd="sng"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ight Arrow 56"/>
                <p:cNvSpPr/>
                <p:nvPr/>
              </p:nvSpPr>
              <p:spPr>
                <a:xfrm>
                  <a:off x="3051187" y="6100157"/>
                  <a:ext cx="838200" cy="304800"/>
                </a:xfrm>
                <a:prstGeom prst="rightArrow">
                  <a:avLst>
                    <a:gd name="adj1" fmla="val 100000"/>
                    <a:gd name="adj2" fmla="val 50000"/>
                  </a:avLst>
                </a:prstGeom>
                <a:solidFill>
                  <a:srgbClr val="00009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050" b="1" dirty="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2551686" y="3055079"/>
                <a:ext cx="2856427" cy="725252"/>
                <a:chOff x="2286121" y="5679714"/>
                <a:chExt cx="2856427" cy="725252"/>
              </a:xfrm>
            </p:grpSpPr>
            <p:sp>
              <p:nvSpPr>
                <p:cNvPr id="52" name="Bent Arrow 51"/>
                <p:cNvSpPr/>
                <p:nvPr/>
              </p:nvSpPr>
              <p:spPr>
                <a:xfrm>
                  <a:off x="2504369" y="5679714"/>
                  <a:ext cx="482600" cy="584200"/>
                </a:xfrm>
                <a:prstGeom prst="bentArrow">
                  <a:avLst>
                    <a:gd name="adj1" fmla="val 13920"/>
                    <a:gd name="adj2" fmla="val 18734"/>
                    <a:gd name="adj3" fmla="val 33951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2286121" y="6268739"/>
                  <a:ext cx="2856427" cy="20575"/>
                </a:xfrm>
                <a:prstGeom prst="line">
                  <a:avLst/>
                </a:prstGeom>
                <a:ln w="57150" cmpd="sng"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ight Arrow 53"/>
                <p:cNvSpPr/>
                <p:nvPr/>
              </p:nvSpPr>
              <p:spPr>
                <a:xfrm>
                  <a:off x="4174692" y="6100163"/>
                  <a:ext cx="838200" cy="304803"/>
                </a:xfrm>
                <a:prstGeom prst="rightArrow">
                  <a:avLst>
                    <a:gd name="adj1" fmla="val 100000"/>
                    <a:gd name="adj2" fmla="val 50000"/>
                  </a:avLst>
                </a:prstGeom>
                <a:solidFill>
                  <a:srgbClr val="9BBB59"/>
                </a:solidFill>
                <a:ln>
                  <a:solidFill>
                    <a:srgbClr val="77933C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050" b="1" dirty="0">
                      <a:solidFill>
                        <a:srgbClr val="000000"/>
                      </a:solidFill>
                    </a:rPr>
                    <a:t>GFP</a:t>
                  </a:r>
                </a:p>
              </p:txBody>
            </p:sp>
          </p:grpSp>
          <p:sp>
            <p:nvSpPr>
              <p:cNvPr id="45" name="Isosceles Triangle 44"/>
              <p:cNvSpPr/>
              <p:nvPr/>
            </p:nvSpPr>
            <p:spPr>
              <a:xfrm rot="5400000">
                <a:off x="3364056" y="3506174"/>
                <a:ext cx="280884" cy="280853"/>
              </a:xfrm>
              <a:prstGeom prst="triangle">
                <a:avLst/>
              </a:prstGeom>
              <a:solidFill>
                <a:srgbClr val="00009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08289" y="3402039"/>
                <a:ext cx="309229" cy="244388"/>
                <a:chOff x="1524000" y="5052011"/>
                <a:chExt cx="309229" cy="244388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668697" y="5052012"/>
                  <a:ext cx="0" cy="244387"/>
                </a:xfrm>
                <a:prstGeom prst="line">
                  <a:avLst/>
                </a:prstGeom>
                <a:ln w="57150" cmpd="sng"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1524000" y="5052011"/>
                  <a:ext cx="309229" cy="1"/>
                </a:xfrm>
                <a:prstGeom prst="line">
                  <a:avLst/>
                </a:prstGeom>
                <a:ln w="57150" cmpd="sng"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Isosceles Triangle 46"/>
              <p:cNvSpPr/>
              <p:nvPr/>
            </p:nvSpPr>
            <p:spPr>
              <a:xfrm rot="5400000">
                <a:off x="4012843" y="3487131"/>
                <a:ext cx="280884" cy="280853"/>
              </a:xfrm>
              <a:prstGeom prst="triangle">
                <a:avLst/>
              </a:prstGeom>
              <a:solidFill>
                <a:srgbClr val="00009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1649480" y="2938455"/>
                <a:ext cx="1819796" cy="545296"/>
              </a:xfrm>
              <a:custGeom>
                <a:avLst/>
                <a:gdLst>
                  <a:gd name="connsiteX0" fmla="*/ 0 w 1917340"/>
                  <a:gd name="connsiteY0" fmla="*/ 586128 h 793714"/>
                  <a:gd name="connsiteX1" fmla="*/ 0 w 1917340"/>
                  <a:gd name="connsiteY1" fmla="*/ 0 h 793714"/>
                  <a:gd name="connsiteX2" fmla="*/ 1917340 w 1917340"/>
                  <a:gd name="connsiteY2" fmla="*/ 0 h 793714"/>
                  <a:gd name="connsiteX3" fmla="*/ 1917340 w 1917340"/>
                  <a:gd name="connsiteY3" fmla="*/ 793714 h 793714"/>
                  <a:gd name="connsiteX0" fmla="*/ 0 w 1917340"/>
                  <a:gd name="connsiteY0" fmla="*/ 586128 h 659393"/>
                  <a:gd name="connsiteX1" fmla="*/ 0 w 1917340"/>
                  <a:gd name="connsiteY1" fmla="*/ 0 h 659393"/>
                  <a:gd name="connsiteX2" fmla="*/ 1917340 w 1917340"/>
                  <a:gd name="connsiteY2" fmla="*/ 0 h 659393"/>
                  <a:gd name="connsiteX3" fmla="*/ 1917340 w 1917340"/>
                  <a:gd name="connsiteY3" fmla="*/ 659393 h 659393"/>
                  <a:gd name="connsiteX0" fmla="*/ 0 w 1917340"/>
                  <a:gd name="connsiteY0" fmla="*/ 755428 h 755428"/>
                  <a:gd name="connsiteX1" fmla="*/ 0 w 1917340"/>
                  <a:gd name="connsiteY1" fmla="*/ 0 h 755428"/>
                  <a:gd name="connsiteX2" fmla="*/ 1917340 w 1917340"/>
                  <a:gd name="connsiteY2" fmla="*/ 0 h 755428"/>
                  <a:gd name="connsiteX3" fmla="*/ 1917340 w 1917340"/>
                  <a:gd name="connsiteY3" fmla="*/ 659393 h 75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7340" h="755428">
                    <a:moveTo>
                      <a:pt x="0" y="755428"/>
                    </a:moveTo>
                    <a:lnTo>
                      <a:pt x="0" y="0"/>
                    </a:lnTo>
                    <a:lnTo>
                      <a:pt x="1917340" y="0"/>
                    </a:lnTo>
                    <a:lnTo>
                      <a:pt x="1917340" y="659393"/>
                    </a:lnTo>
                  </a:path>
                </a:pathLst>
              </a:custGeom>
              <a:ln w="38100" cmpd="sng">
                <a:solidFill>
                  <a:srgbClr val="000090"/>
                </a:solidFill>
                <a:tailEnd type="diamond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218378" y="2938453"/>
                <a:ext cx="1917340" cy="475974"/>
              </a:xfrm>
              <a:custGeom>
                <a:avLst/>
                <a:gdLst>
                  <a:gd name="connsiteX0" fmla="*/ 0 w 1917340"/>
                  <a:gd name="connsiteY0" fmla="*/ 586128 h 793714"/>
                  <a:gd name="connsiteX1" fmla="*/ 0 w 1917340"/>
                  <a:gd name="connsiteY1" fmla="*/ 0 h 793714"/>
                  <a:gd name="connsiteX2" fmla="*/ 1917340 w 1917340"/>
                  <a:gd name="connsiteY2" fmla="*/ 0 h 793714"/>
                  <a:gd name="connsiteX3" fmla="*/ 1917340 w 1917340"/>
                  <a:gd name="connsiteY3" fmla="*/ 793714 h 793714"/>
                  <a:gd name="connsiteX0" fmla="*/ 0 w 1917340"/>
                  <a:gd name="connsiteY0" fmla="*/ 586128 h 659393"/>
                  <a:gd name="connsiteX1" fmla="*/ 0 w 1917340"/>
                  <a:gd name="connsiteY1" fmla="*/ 0 h 659393"/>
                  <a:gd name="connsiteX2" fmla="*/ 1917340 w 1917340"/>
                  <a:gd name="connsiteY2" fmla="*/ 0 h 659393"/>
                  <a:gd name="connsiteX3" fmla="*/ 1917340 w 1917340"/>
                  <a:gd name="connsiteY3" fmla="*/ 659393 h 659393"/>
                  <a:gd name="connsiteX0" fmla="*/ 0 w 1917340"/>
                  <a:gd name="connsiteY0" fmla="*/ 0 h 659393"/>
                  <a:gd name="connsiteX1" fmla="*/ 1917340 w 1917340"/>
                  <a:gd name="connsiteY1" fmla="*/ 0 h 659393"/>
                  <a:gd name="connsiteX2" fmla="*/ 1917340 w 1917340"/>
                  <a:gd name="connsiteY2" fmla="*/ 659393 h 659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17340" h="659393">
                    <a:moveTo>
                      <a:pt x="0" y="0"/>
                    </a:moveTo>
                    <a:lnTo>
                      <a:pt x="1917340" y="0"/>
                    </a:lnTo>
                    <a:lnTo>
                      <a:pt x="1917340" y="659393"/>
                    </a:lnTo>
                  </a:path>
                </a:pathLst>
              </a:custGeom>
              <a:ln w="38100" cmpd="sng">
                <a:solidFill>
                  <a:srgbClr val="000090"/>
                </a:solidFill>
                <a:tailEnd type="diamond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7895155" y="2948042"/>
              <a:ext cx="1150068" cy="609289"/>
              <a:chOff x="7993932" y="2948042"/>
              <a:chExt cx="1481260" cy="609289"/>
            </a:xfrm>
          </p:grpSpPr>
          <p:sp>
            <p:nvSpPr>
              <p:cNvPr id="58" name="Bent Arrow 57"/>
              <p:cNvSpPr/>
              <p:nvPr/>
            </p:nvSpPr>
            <p:spPr>
              <a:xfrm>
                <a:off x="8136249" y="2948042"/>
                <a:ext cx="405444" cy="490801"/>
              </a:xfrm>
              <a:prstGeom prst="bentArrow">
                <a:avLst>
                  <a:gd name="adj1" fmla="val 13920"/>
                  <a:gd name="adj2" fmla="val 18734"/>
                  <a:gd name="adj3" fmla="val 33951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7993932" y="3449512"/>
                <a:ext cx="1481260" cy="1067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ight Arrow 59"/>
              <p:cNvSpPr/>
              <p:nvPr/>
            </p:nvSpPr>
            <p:spPr>
              <a:xfrm>
                <a:off x="8618508" y="3301262"/>
                <a:ext cx="704191" cy="256069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RFP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069425" y="4087121"/>
              <a:ext cx="1150068" cy="622119"/>
              <a:chOff x="7993932" y="2948042"/>
              <a:chExt cx="1481260" cy="622119"/>
            </a:xfrm>
          </p:grpSpPr>
          <p:sp>
            <p:nvSpPr>
              <p:cNvPr id="62" name="Bent Arrow 61"/>
              <p:cNvSpPr/>
              <p:nvPr/>
            </p:nvSpPr>
            <p:spPr>
              <a:xfrm>
                <a:off x="8136249" y="2948042"/>
                <a:ext cx="405444" cy="490801"/>
              </a:xfrm>
              <a:prstGeom prst="bentArrow">
                <a:avLst>
                  <a:gd name="adj1" fmla="val 13920"/>
                  <a:gd name="adj2" fmla="val 18734"/>
                  <a:gd name="adj3" fmla="val 33951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 flipV="1">
                <a:off x="7993932" y="3449512"/>
                <a:ext cx="1481260" cy="1067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ight Arrow 63"/>
              <p:cNvSpPr/>
              <p:nvPr/>
            </p:nvSpPr>
            <p:spPr>
              <a:xfrm>
                <a:off x="8618508" y="3314092"/>
                <a:ext cx="704191" cy="256069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RFP</a:t>
                </a:r>
              </a:p>
            </p:txBody>
          </p:sp>
        </p:grpSp>
        <p:sp>
          <p:nvSpPr>
            <p:cNvPr id="71" name="Rounded Rectangle 70"/>
            <p:cNvSpPr/>
            <p:nvPr/>
          </p:nvSpPr>
          <p:spPr>
            <a:xfrm>
              <a:off x="4386914" y="2734755"/>
              <a:ext cx="4728863" cy="973666"/>
            </a:xfrm>
            <a:prstGeom prst="roundRect">
              <a:avLst/>
            </a:prstGeom>
            <a:noFill/>
            <a:ln w="1905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830233" y="3837548"/>
              <a:ext cx="1727232" cy="973666"/>
            </a:xfrm>
            <a:prstGeom prst="roundRect">
              <a:avLst/>
            </a:prstGeom>
            <a:noFill/>
            <a:ln w="1905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7007162" y="4079198"/>
              <a:ext cx="1150068" cy="622123"/>
              <a:chOff x="7993932" y="2948042"/>
              <a:chExt cx="1481260" cy="622123"/>
            </a:xfrm>
          </p:grpSpPr>
          <p:sp>
            <p:nvSpPr>
              <p:cNvPr id="74" name="Bent Arrow 73"/>
              <p:cNvSpPr/>
              <p:nvPr/>
            </p:nvSpPr>
            <p:spPr>
              <a:xfrm>
                <a:off x="8136249" y="2948042"/>
                <a:ext cx="405444" cy="490801"/>
              </a:xfrm>
              <a:prstGeom prst="bentArrow">
                <a:avLst>
                  <a:gd name="adj1" fmla="val 13920"/>
                  <a:gd name="adj2" fmla="val 18734"/>
                  <a:gd name="adj3" fmla="val 33951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V="1">
                <a:off x="7993932" y="3449512"/>
                <a:ext cx="1481260" cy="1067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ight Arrow 75"/>
              <p:cNvSpPr/>
              <p:nvPr/>
            </p:nvSpPr>
            <p:spPr>
              <a:xfrm>
                <a:off x="8618508" y="3314096"/>
                <a:ext cx="704191" cy="256069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chemeClr val="accent3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RFP</a:t>
                </a:r>
              </a:p>
            </p:txBody>
          </p:sp>
        </p:grpSp>
        <p:sp>
          <p:nvSpPr>
            <p:cNvPr id="77" name="Rounded Rectangle 76"/>
            <p:cNvSpPr/>
            <p:nvPr/>
          </p:nvSpPr>
          <p:spPr>
            <a:xfrm>
              <a:off x="6767970" y="3829625"/>
              <a:ext cx="1727232" cy="973666"/>
            </a:xfrm>
            <a:prstGeom prst="roundRect">
              <a:avLst/>
            </a:prstGeom>
            <a:noFill/>
            <a:ln w="1905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5074991" y="5650002"/>
              <a:ext cx="1150068" cy="10670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ounded Rectangle 81"/>
            <p:cNvSpPr/>
            <p:nvPr/>
          </p:nvSpPr>
          <p:spPr>
            <a:xfrm>
              <a:off x="4835799" y="4898959"/>
              <a:ext cx="1727232" cy="973666"/>
            </a:xfrm>
            <a:prstGeom prst="roundRect">
              <a:avLst/>
            </a:prstGeom>
            <a:noFill/>
            <a:ln w="1905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69530" y="5104706"/>
              <a:ext cx="17708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null transfection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92074" y="4862224"/>
              <a:ext cx="1669688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i="1" dirty="0"/>
                <a:t>wild type cells</a:t>
              </a:r>
            </a:p>
            <a:p>
              <a:pPr algn="ctr"/>
              <a:r>
                <a:rPr lang="en-US" sz="1350" i="1" dirty="0"/>
                <a:t>ERF beads</a:t>
              </a:r>
            </a:p>
            <a:p>
              <a:pPr algn="ctr"/>
              <a:r>
                <a:rPr lang="en-US" sz="1350" i="1" dirty="0"/>
                <a:t>media only</a:t>
              </a:r>
            </a:p>
            <a:p>
              <a:pPr algn="ctr"/>
              <a:r>
                <a:rPr lang="en-US" sz="1350" i="1" dirty="0"/>
                <a:t>focusing fluid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415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645614-03D2-F643-A091-E04F7C4B9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0959"/>
          <a:stretch/>
        </p:blipFill>
        <p:spPr>
          <a:xfrm>
            <a:off x="687375" y="702253"/>
            <a:ext cx="7769250" cy="39078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6DB095-89D4-4E44-9540-054F785E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 to Analyze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757B4-4330-764A-93DE-24F705387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726003"/>
            <a:ext cx="8534400" cy="3512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https://github.com/iGEM-Measurement-Tools/Fluorescence-Tutorials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09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A931-57AF-814A-95AA-F543527D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Sanity Check Control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F5FB-7E2E-E24D-8652-F1116DDD3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0720"/>
            <a:ext cx="5508859" cy="3590925"/>
          </a:xfrm>
        </p:spPr>
        <p:txBody>
          <a:bodyPr/>
          <a:lstStyle/>
          <a:p>
            <a:r>
              <a:rPr lang="en-US" dirty="0"/>
              <a:t>Compare to calibrants to ensure instrument linear range</a:t>
            </a:r>
          </a:p>
          <a:p>
            <a:r>
              <a:rPr lang="en-US" dirty="0"/>
              <a:t>Compare positive to max number of proteins per cell:</a:t>
            </a:r>
          </a:p>
          <a:p>
            <a:pPr lvl="1"/>
            <a:r>
              <a:rPr lang="en-US" dirty="0"/>
              <a:t>E. coli: 2e6</a:t>
            </a:r>
          </a:p>
          <a:p>
            <a:pPr lvl="1"/>
            <a:r>
              <a:rPr lang="en-US" dirty="0"/>
              <a:t>Yeast: 6e7</a:t>
            </a:r>
          </a:p>
          <a:p>
            <a:pPr lvl="1"/>
            <a:r>
              <a:rPr lang="en-US" dirty="0"/>
              <a:t>Human: 2e9</a:t>
            </a:r>
          </a:p>
          <a:p>
            <a:r>
              <a:rPr lang="en-US" dirty="0"/>
              <a:t>Negative control should be much smaller than positive</a:t>
            </a:r>
          </a:p>
          <a:p>
            <a:r>
              <a:rPr lang="en-US" dirty="0"/>
              <a:t>Problems with these values indicate likely process failure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i="1" dirty="0"/>
              <a:t>Example: E. coli negative &lt;1e3, positive &gt;1e4</a:t>
            </a:r>
          </a:p>
          <a:p>
            <a:pPr marL="0" indent="0" algn="r">
              <a:buNone/>
            </a:pPr>
            <a:endParaRPr lang="en-US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91862-013E-AD44-83E6-E56529A4D0A0}"/>
              </a:ext>
            </a:extLst>
          </p:cNvPr>
          <p:cNvSpPr/>
          <p:nvPr/>
        </p:nvSpPr>
        <p:spPr>
          <a:xfrm>
            <a:off x="120314" y="4656955"/>
            <a:ext cx="70216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http://book.bionumbers.org/how-many-proteins-are-in-a-cell/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10433-52E2-3C40-BF5D-A18ED0BB7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88" y="896700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83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BF29-FE15-6342-BFD9-18DCE492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Experimental Data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93DDB2D-0436-D34C-B72C-8313B6D6B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100363"/>
            <a:ext cx="8534400" cy="649666"/>
          </a:xfrm>
        </p:spPr>
        <p:txBody>
          <a:bodyPr/>
          <a:lstStyle/>
          <a:p>
            <a:r>
              <a:rPr lang="en-US" dirty="0"/>
              <a:t>Colonies have generally grown well</a:t>
            </a:r>
          </a:p>
          <a:p>
            <a:r>
              <a:rPr lang="en-US" dirty="0"/>
              <a:t>Constructs are covering full reasonable range of gene expression, except medium-low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D5AD17-712C-AC48-9392-D40E49BF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368"/>
            <a:ext cx="4697128" cy="3131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679448-B856-AA48-8F09-E052B5601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22" y="826368"/>
            <a:ext cx="4697128" cy="31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29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CE9C-B840-444B-8793-1B87FFC1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92BA54-2E98-984A-87FE-EFCA70031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Calibrated units can be converted to estimates of cell / molecule count</a:t>
            </a:r>
          </a:p>
          <a:p>
            <a:r>
              <a:rPr lang="en-US" dirty="0"/>
              <a:t>Gene expression should be analyzed using geometric statistics</a:t>
            </a:r>
          </a:p>
          <a:p>
            <a:r>
              <a:rPr lang="en-US" dirty="0"/>
              <a:t>Low values are indistinguishable from background</a:t>
            </a:r>
          </a:p>
          <a:p>
            <a:r>
              <a:rPr lang="en-US" dirty="0"/>
              <a:t>Data can be interpreted in relation to realistic biological values</a:t>
            </a:r>
          </a:p>
          <a:p>
            <a:pPr lvl="1"/>
            <a:r>
              <a:rPr lang="en-US" dirty="0"/>
              <a:t>Positive and negative controls can detect process failures</a:t>
            </a:r>
          </a:p>
          <a:p>
            <a:pPr lvl="1"/>
            <a:r>
              <a:rPr lang="en-US" dirty="0"/>
              <a:t>Experimental values can be related to biological intuitions</a:t>
            </a:r>
          </a:p>
        </p:txBody>
      </p:sp>
    </p:spTree>
    <p:extLst>
      <p:ext uri="{BB962C8B-B14F-4D97-AF65-F5344CB8AC3E}">
        <p14:creationId xmlns:p14="http://schemas.microsoft.com/office/powerpoint/2010/main" val="291469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4AAF81-C00D-A746-A530-368210D44D82}"/>
              </a:ext>
            </a:extLst>
          </p:cNvPr>
          <p:cNvCxnSpPr>
            <a:cxnSpLocks/>
          </p:cNvCxnSpPr>
          <p:nvPr/>
        </p:nvCxnSpPr>
        <p:spPr bwMode="auto">
          <a:xfrm>
            <a:off x="3968170" y="3240192"/>
            <a:ext cx="918730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AE0CB790-FBBC-CA49-81B1-1FB31CE4D69F}"/>
              </a:ext>
            </a:extLst>
          </p:cNvPr>
          <p:cNvSpPr/>
          <p:nvPr/>
        </p:nvSpPr>
        <p:spPr bwMode="auto">
          <a:xfrm rot="16200000">
            <a:off x="2846365" y="573196"/>
            <a:ext cx="399606" cy="4379969"/>
          </a:xfrm>
          <a:prstGeom prst="leftBracke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7D0AA-643D-5141-8DC7-F8CDAA18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plate reader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B27BC-5AF1-2D4B-8300-B8702FF8A45D}"/>
              </a:ext>
            </a:extLst>
          </p:cNvPr>
          <p:cNvSpPr/>
          <p:nvPr/>
        </p:nvSpPr>
        <p:spPr bwMode="auto">
          <a:xfrm>
            <a:off x="917614" y="2425207"/>
            <a:ext cx="4251163" cy="452388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9576B3-0974-CD45-86E4-757BB0DDF26B}"/>
              </a:ext>
            </a:extLst>
          </p:cNvPr>
          <p:cNvGrpSpPr/>
          <p:nvPr/>
        </p:nvGrpSpPr>
        <p:grpSpPr>
          <a:xfrm>
            <a:off x="965739" y="2454756"/>
            <a:ext cx="4154911" cy="371247"/>
            <a:chOff x="2245889" y="2310736"/>
            <a:chExt cx="4154911" cy="371247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3E30F768-449E-3D4F-97FA-4A3E6E6C5F92}"/>
                </a:ext>
              </a:extLst>
            </p:cNvPr>
            <p:cNvSpPr/>
            <p:nvPr/>
          </p:nvSpPr>
          <p:spPr bwMode="auto">
            <a:xfrm>
              <a:off x="6121667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FF149644-1DAB-1A49-A4E9-B5EC3C01123B}"/>
                </a:ext>
              </a:extLst>
            </p:cNvPr>
            <p:cNvSpPr/>
            <p:nvPr/>
          </p:nvSpPr>
          <p:spPr bwMode="auto">
            <a:xfrm>
              <a:off x="5769319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C86FC37A-9EB8-2F41-8138-49EA2FE233D1}"/>
                </a:ext>
              </a:extLst>
            </p:cNvPr>
            <p:cNvSpPr/>
            <p:nvPr/>
          </p:nvSpPr>
          <p:spPr bwMode="auto">
            <a:xfrm>
              <a:off x="5416976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EA520A91-68D1-284E-A806-B7A95F400E81}"/>
                </a:ext>
              </a:extLst>
            </p:cNvPr>
            <p:cNvSpPr/>
            <p:nvPr/>
          </p:nvSpPr>
          <p:spPr bwMode="auto">
            <a:xfrm>
              <a:off x="5064633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FF00C32A-5471-D04E-AB0E-89A847B649DD}"/>
                </a:ext>
              </a:extLst>
            </p:cNvPr>
            <p:cNvSpPr/>
            <p:nvPr/>
          </p:nvSpPr>
          <p:spPr bwMode="auto">
            <a:xfrm>
              <a:off x="4712290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B31E9FBE-B24D-224F-87AB-E7D07E713340}"/>
                </a:ext>
              </a:extLst>
            </p:cNvPr>
            <p:cNvSpPr/>
            <p:nvPr/>
          </p:nvSpPr>
          <p:spPr bwMode="auto">
            <a:xfrm>
              <a:off x="4359947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08EE8D07-AB67-F041-BF29-E86C833EEF4A}"/>
                </a:ext>
              </a:extLst>
            </p:cNvPr>
            <p:cNvSpPr/>
            <p:nvPr/>
          </p:nvSpPr>
          <p:spPr bwMode="auto">
            <a:xfrm>
              <a:off x="4007604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43EC819A-409A-104A-B827-7BB94EBC3957}"/>
                </a:ext>
              </a:extLst>
            </p:cNvPr>
            <p:cNvSpPr/>
            <p:nvPr/>
          </p:nvSpPr>
          <p:spPr bwMode="auto">
            <a:xfrm>
              <a:off x="3655261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4A7126AC-7ABD-9F46-B6A2-D211B1E73246}"/>
                </a:ext>
              </a:extLst>
            </p:cNvPr>
            <p:cNvSpPr/>
            <p:nvPr/>
          </p:nvSpPr>
          <p:spPr bwMode="auto">
            <a:xfrm>
              <a:off x="3302918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9E349E57-18BC-304F-BDF8-D747C809CC3A}"/>
                </a:ext>
              </a:extLst>
            </p:cNvPr>
            <p:cNvSpPr/>
            <p:nvPr/>
          </p:nvSpPr>
          <p:spPr bwMode="auto">
            <a:xfrm>
              <a:off x="2950575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039CC90F-9088-DD46-A925-A337392FBFA5}"/>
                </a:ext>
              </a:extLst>
            </p:cNvPr>
            <p:cNvSpPr/>
            <p:nvPr/>
          </p:nvSpPr>
          <p:spPr bwMode="auto">
            <a:xfrm>
              <a:off x="2598232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3EF97FF1-3476-A94F-8CCF-D5608542C584}"/>
                </a:ext>
              </a:extLst>
            </p:cNvPr>
            <p:cNvSpPr/>
            <p:nvPr/>
          </p:nvSpPr>
          <p:spPr bwMode="auto">
            <a:xfrm>
              <a:off x="2245889" y="2310736"/>
              <a:ext cx="279133" cy="371247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5BCAE53-9E5E-F642-952A-05FBAA387336}"/>
              </a:ext>
            </a:extLst>
          </p:cNvPr>
          <p:cNvSpPr txBox="1"/>
          <p:nvPr/>
        </p:nvSpPr>
        <p:spPr>
          <a:xfrm>
            <a:off x="832363" y="2155049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microplate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CA410-E151-E04E-95EC-D5D0A6575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65066">
            <a:off x="2637675" y="534011"/>
            <a:ext cx="1792701" cy="253484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55C01C-F723-D94F-BE8A-D17F69CF6A64}"/>
              </a:ext>
            </a:extLst>
          </p:cNvPr>
          <p:cNvCxnSpPr>
            <a:cxnSpLocks/>
          </p:cNvCxnSpPr>
          <p:nvPr/>
        </p:nvCxnSpPr>
        <p:spPr bwMode="auto">
          <a:xfrm flipV="1">
            <a:off x="3573483" y="3621198"/>
            <a:ext cx="0" cy="328947"/>
          </a:xfrm>
          <a:prstGeom prst="line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5951B5-9962-8A4A-B596-7E089891AB8C}"/>
              </a:ext>
            </a:extLst>
          </p:cNvPr>
          <p:cNvCxnSpPr>
            <a:cxnSpLocks/>
          </p:cNvCxnSpPr>
          <p:nvPr/>
        </p:nvCxnSpPr>
        <p:spPr bwMode="auto">
          <a:xfrm flipV="1">
            <a:off x="3573483" y="2669385"/>
            <a:ext cx="0" cy="930801"/>
          </a:xfrm>
          <a:prstGeom prst="lin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758BCD-F147-6D4B-983D-B8A8D7BA3E85}"/>
              </a:ext>
            </a:extLst>
          </p:cNvPr>
          <p:cNvCxnSpPr>
            <a:cxnSpLocks/>
          </p:cNvCxnSpPr>
          <p:nvPr/>
        </p:nvCxnSpPr>
        <p:spPr bwMode="auto">
          <a:xfrm>
            <a:off x="3577155" y="3240192"/>
            <a:ext cx="391015" cy="0"/>
          </a:xfrm>
          <a:prstGeom prst="lin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Can 33">
            <a:extLst>
              <a:ext uri="{FF2B5EF4-FFF2-40B4-BE49-F238E27FC236}">
                <a16:creationId xmlns:a16="http://schemas.microsoft.com/office/drawing/2014/main" id="{3E708209-191A-5B4D-8290-F835EC3900BF}"/>
              </a:ext>
            </a:extLst>
          </p:cNvPr>
          <p:cNvSpPr/>
          <p:nvPr/>
        </p:nvSpPr>
        <p:spPr bwMode="auto">
          <a:xfrm rot="5400000">
            <a:off x="4747334" y="3059664"/>
            <a:ext cx="279133" cy="371247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7BAB8896-FACB-FB4E-9415-851800D74826}"/>
              </a:ext>
            </a:extLst>
          </p:cNvPr>
          <p:cNvSpPr/>
          <p:nvPr/>
        </p:nvSpPr>
        <p:spPr bwMode="auto">
          <a:xfrm rot="10800000">
            <a:off x="3432140" y="3899276"/>
            <a:ext cx="279133" cy="371247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A2AE90-C886-E345-8C5B-99D9BD43E9F2}"/>
              </a:ext>
            </a:extLst>
          </p:cNvPr>
          <p:cNvSpPr txBox="1"/>
          <p:nvPr/>
        </p:nvSpPr>
        <p:spPr>
          <a:xfrm>
            <a:off x="3558509" y="1317081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excitation light / laser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A7B2C21-1E50-7441-9448-929EC0ADC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052" y="1846353"/>
            <a:ext cx="3110261" cy="17459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FEF48EF-5B0D-5243-B630-8E61A3919C7A}"/>
              </a:ext>
            </a:extLst>
          </p:cNvPr>
          <p:cNvSpPr txBox="1"/>
          <p:nvPr/>
        </p:nvSpPr>
        <p:spPr>
          <a:xfrm>
            <a:off x="821685" y="2924107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movable carrier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A68B68-7E22-BC48-9FA4-44C0FDBB62C3}"/>
              </a:ext>
            </a:extLst>
          </p:cNvPr>
          <p:cNvSpPr txBox="1"/>
          <p:nvPr/>
        </p:nvSpPr>
        <p:spPr>
          <a:xfrm>
            <a:off x="3021027" y="423152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absorbance </a:t>
            </a:r>
          </a:p>
          <a:p>
            <a:pPr algn="ctr"/>
            <a:r>
              <a:rPr lang="en-US" sz="1400" i="1" dirty="0"/>
              <a:t>detector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B95AA0-6CEF-9944-94A5-BE00F1AADCC7}"/>
              </a:ext>
            </a:extLst>
          </p:cNvPr>
          <p:cNvSpPr txBox="1"/>
          <p:nvPr/>
        </p:nvSpPr>
        <p:spPr>
          <a:xfrm>
            <a:off x="4311605" y="3359588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fluorescence </a:t>
            </a:r>
          </a:p>
          <a:p>
            <a:pPr algn="ctr"/>
            <a:r>
              <a:rPr lang="en-US" sz="1400" i="1" dirty="0"/>
              <a:t>detector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2E0434-88AD-8C4B-9F42-29DFDA639A79}"/>
              </a:ext>
            </a:extLst>
          </p:cNvPr>
          <p:cNvSpPr txBox="1"/>
          <p:nvPr/>
        </p:nvSpPr>
        <p:spPr>
          <a:xfrm>
            <a:off x="2689928" y="3004439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splitting</a:t>
            </a:r>
          </a:p>
          <a:p>
            <a:pPr algn="ctr"/>
            <a:r>
              <a:rPr lang="en-US" sz="1400" i="1" dirty="0"/>
              <a:t>mirror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95A815-1D45-A54E-8D42-A18673074641}"/>
              </a:ext>
            </a:extLst>
          </p:cNvPr>
          <p:cNvCxnSpPr>
            <a:cxnSpLocks/>
          </p:cNvCxnSpPr>
          <p:nvPr/>
        </p:nvCxnSpPr>
        <p:spPr bwMode="auto">
          <a:xfrm flipH="1">
            <a:off x="3968170" y="3059421"/>
            <a:ext cx="3515" cy="368457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2474C92-2591-404A-8CCB-81BF473D45BB}"/>
              </a:ext>
            </a:extLst>
          </p:cNvPr>
          <p:cNvSpPr txBox="1"/>
          <p:nvPr/>
        </p:nvSpPr>
        <p:spPr>
          <a:xfrm>
            <a:off x="3687809" y="344629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filters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E1B466A-967C-EE4A-BD6F-D2EA7BF9A16A}"/>
              </a:ext>
            </a:extLst>
          </p:cNvPr>
          <p:cNvCxnSpPr>
            <a:cxnSpLocks/>
          </p:cNvCxnSpPr>
          <p:nvPr/>
        </p:nvCxnSpPr>
        <p:spPr bwMode="auto">
          <a:xfrm flipH="1">
            <a:off x="3384227" y="3611774"/>
            <a:ext cx="355907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F8D4AD-AD4F-624E-BE02-BD6BE96F7CD3}"/>
              </a:ext>
            </a:extLst>
          </p:cNvPr>
          <p:cNvCxnSpPr/>
          <p:nvPr/>
        </p:nvCxnSpPr>
        <p:spPr bwMode="auto">
          <a:xfrm>
            <a:off x="3393640" y="3057669"/>
            <a:ext cx="352343" cy="35234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46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1B4F-0DAC-A144-B913-67F7A8EB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Absorbance (OD)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F179-5861-5645-B931-D8319957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50" y="3255935"/>
            <a:ext cx="7790046" cy="1518195"/>
          </a:xfrm>
        </p:spPr>
        <p:txBody>
          <a:bodyPr/>
          <a:lstStyle/>
          <a:p>
            <a:r>
              <a:rPr lang="en-US" dirty="0"/>
              <a:t>Cells (and other particles) scatter and absorb light</a:t>
            </a:r>
          </a:p>
          <a:p>
            <a:pPr lvl="1"/>
            <a:r>
              <a:rPr lang="en-US" dirty="0"/>
              <a:t>Optical Density (OD) = log</a:t>
            </a:r>
            <a:r>
              <a:rPr lang="en-US" baseline="-25000" dirty="0"/>
              <a:t>10</a:t>
            </a:r>
            <a:r>
              <a:rPr lang="en-US" dirty="0"/>
              <a:t> (source / detector)</a:t>
            </a:r>
          </a:p>
          <a:p>
            <a:r>
              <a:rPr lang="en-US" dirty="0"/>
              <a:t>Fraction of light detected depends on particle density, particle opacity, path length</a:t>
            </a:r>
          </a:p>
          <a:p>
            <a:pPr lvl="1"/>
            <a:r>
              <a:rPr lang="en-US" dirty="0"/>
              <a:t>Scattering also depends on frequency (typically 600nm)</a:t>
            </a:r>
          </a:p>
          <a:p>
            <a:r>
              <a:rPr lang="en-US" dirty="0"/>
              <a:t>Absorbance per cell linear at low OD (&lt; ~0.5), highly non-linear at high OD (&gt; ~2.0)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5C9E4BBC-0C60-1246-B734-BE253EE92663}"/>
              </a:ext>
            </a:extLst>
          </p:cNvPr>
          <p:cNvSpPr/>
          <p:nvPr/>
        </p:nvSpPr>
        <p:spPr bwMode="auto">
          <a:xfrm rot="5400000" flipV="1">
            <a:off x="7278506" y="1211685"/>
            <a:ext cx="1261771" cy="1678157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205DB636-E2B0-D146-8B96-3B400B5161BC}"/>
              </a:ext>
            </a:extLst>
          </p:cNvPr>
          <p:cNvSpPr/>
          <p:nvPr/>
        </p:nvSpPr>
        <p:spPr bwMode="auto">
          <a:xfrm rot="16200000" flipV="1">
            <a:off x="522653" y="1211685"/>
            <a:ext cx="1261771" cy="1678157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F51838-B61B-6142-813C-2526BBE47F0E}"/>
              </a:ext>
            </a:extLst>
          </p:cNvPr>
          <p:cNvSpPr txBox="1"/>
          <p:nvPr/>
        </p:nvSpPr>
        <p:spPr>
          <a:xfrm>
            <a:off x="7382687" y="2673880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absorbance </a:t>
            </a:r>
          </a:p>
          <a:p>
            <a:pPr algn="ctr"/>
            <a:r>
              <a:rPr lang="en-US" sz="1400" i="1" dirty="0"/>
              <a:t>detector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8584C-788C-4842-9541-C2DDBE476ABC}"/>
              </a:ext>
            </a:extLst>
          </p:cNvPr>
          <p:cNvSpPr txBox="1"/>
          <p:nvPr/>
        </p:nvSpPr>
        <p:spPr>
          <a:xfrm>
            <a:off x="603555" y="2690516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light source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9C5002-7479-C64F-8E64-8CDD1D6D9DB1}"/>
              </a:ext>
            </a:extLst>
          </p:cNvPr>
          <p:cNvCxnSpPr>
            <a:cxnSpLocks/>
          </p:cNvCxnSpPr>
          <p:nvPr/>
        </p:nvCxnSpPr>
        <p:spPr bwMode="auto">
          <a:xfrm>
            <a:off x="1832907" y="1530877"/>
            <a:ext cx="2305956" cy="0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A976A7-F8BC-924F-AFBA-548235FBDB8F}"/>
              </a:ext>
            </a:extLst>
          </p:cNvPr>
          <p:cNvCxnSpPr>
            <a:cxnSpLocks/>
          </p:cNvCxnSpPr>
          <p:nvPr/>
        </p:nvCxnSpPr>
        <p:spPr bwMode="auto">
          <a:xfrm>
            <a:off x="1832907" y="1651256"/>
            <a:ext cx="2305956" cy="0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34F16B-FD90-DB42-9629-1ABF6A7669F8}"/>
              </a:ext>
            </a:extLst>
          </p:cNvPr>
          <p:cNvCxnSpPr/>
          <p:nvPr/>
        </p:nvCxnSpPr>
        <p:spPr bwMode="auto">
          <a:xfrm>
            <a:off x="1832907" y="1771635"/>
            <a:ext cx="5414916" cy="0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D87AAA-B02C-5E49-AE4C-DBDA29105F5E}"/>
              </a:ext>
            </a:extLst>
          </p:cNvPr>
          <p:cNvCxnSpPr/>
          <p:nvPr/>
        </p:nvCxnSpPr>
        <p:spPr bwMode="auto">
          <a:xfrm>
            <a:off x="1832907" y="1892013"/>
            <a:ext cx="5414916" cy="0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EEC343-3188-3B45-BE17-B1C201CDDEE7}"/>
              </a:ext>
            </a:extLst>
          </p:cNvPr>
          <p:cNvCxnSpPr>
            <a:cxnSpLocks/>
          </p:cNvCxnSpPr>
          <p:nvPr/>
        </p:nvCxnSpPr>
        <p:spPr bwMode="auto">
          <a:xfrm>
            <a:off x="1832907" y="2012392"/>
            <a:ext cx="2933483" cy="0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7B2C23-F5D3-B74B-A044-831E77856254}"/>
              </a:ext>
            </a:extLst>
          </p:cNvPr>
          <p:cNvCxnSpPr/>
          <p:nvPr/>
        </p:nvCxnSpPr>
        <p:spPr bwMode="auto">
          <a:xfrm>
            <a:off x="1832907" y="2132771"/>
            <a:ext cx="5414916" cy="0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DC630-833C-324F-8F4D-F290F2663140}"/>
              </a:ext>
            </a:extLst>
          </p:cNvPr>
          <p:cNvCxnSpPr>
            <a:cxnSpLocks/>
          </p:cNvCxnSpPr>
          <p:nvPr/>
        </p:nvCxnSpPr>
        <p:spPr bwMode="auto">
          <a:xfrm>
            <a:off x="1832907" y="2253150"/>
            <a:ext cx="2007573" cy="0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91CCBE-B1AE-DE48-A15D-272F8C822346}"/>
              </a:ext>
            </a:extLst>
          </p:cNvPr>
          <p:cNvCxnSpPr>
            <a:cxnSpLocks/>
          </p:cNvCxnSpPr>
          <p:nvPr/>
        </p:nvCxnSpPr>
        <p:spPr bwMode="auto">
          <a:xfrm>
            <a:off x="1832907" y="2373528"/>
            <a:ext cx="2200078" cy="0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8962F8F-25A5-1745-8D3E-FD72C502BEAF}"/>
              </a:ext>
            </a:extLst>
          </p:cNvPr>
          <p:cNvCxnSpPr>
            <a:cxnSpLocks/>
          </p:cNvCxnSpPr>
          <p:nvPr/>
        </p:nvCxnSpPr>
        <p:spPr bwMode="auto">
          <a:xfrm>
            <a:off x="1832907" y="2493907"/>
            <a:ext cx="2200078" cy="0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98ED10-E7CF-5440-8867-208C0FE18492}"/>
              </a:ext>
            </a:extLst>
          </p:cNvPr>
          <p:cNvCxnSpPr>
            <a:cxnSpLocks/>
          </p:cNvCxnSpPr>
          <p:nvPr/>
        </p:nvCxnSpPr>
        <p:spPr bwMode="auto">
          <a:xfrm>
            <a:off x="1832907" y="2614286"/>
            <a:ext cx="2933483" cy="0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8C54DAE-24D7-8842-8423-3A31C63B770D}"/>
              </a:ext>
            </a:extLst>
          </p:cNvPr>
          <p:cNvCxnSpPr>
            <a:cxnSpLocks/>
          </p:cNvCxnSpPr>
          <p:nvPr/>
        </p:nvCxnSpPr>
        <p:spPr bwMode="auto">
          <a:xfrm flipV="1">
            <a:off x="3677966" y="822952"/>
            <a:ext cx="690224" cy="1414263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7B3A82E-0B80-2B4A-86D7-00777AF8F95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38142" y="1419877"/>
            <a:ext cx="1691534" cy="1194409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331631C-0C2D-C24B-90AA-1710D8ED66B7}"/>
              </a:ext>
            </a:extLst>
          </p:cNvPr>
          <p:cNvCxnSpPr>
            <a:cxnSpLocks/>
          </p:cNvCxnSpPr>
          <p:nvPr/>
        </p:nvCxnSpPr>
        <p:spPr bwMode="auto">
          <a:xfrm>
            <a:off x="3997502" y="2493907"/>
            <a:ext cx="1081047" cy="703193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7DB55C-E71D-CC43-8695-0141DE7483EC}"/>
              </a:ext>
            </a:extLst>
          </p:cNvPr>
          <p:cNvCxnSpPr>
            <a:cxnSpLocks/>
          </p:cNvCxnSpPr>
          <p:nvPr/>
        </p:nvCxnSpPr>
        <p:spPr bwMode="auto">
          <a:xfrm>
            <a:off x="3854909" y="2373528"/>
            <a:ext cx="517834" cy="624765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F3B3BDD-5756-C14C-86D0-AAFEA61D5B4D}"/>
              </a:ext>
            </a:extLst>
          </p:cNvPr>
          <p:cNvCxnSpPr>
            <a:cxnSpLocks/>
          </p:cNvCxnSpPr>
          <p:nvPr/>
        </p:nvCxnSpPr>
        <p:spPr bwMode="auto">
          <a:xfrm flipV="1">
            <a:off x="4330393" y="1564161"/>
            <a:ext cx="748156" cy="455203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56E9DAA-98DD-4B41-A53C-804471AAAE75}"/>
              </a:ext>
            </a:extLst>
          </p:cNvPr>
          <p:cNvCxnSpPr>
            <a:cxnSpLocks/>
          </p:cNvCxnSpPr>
          <p:nvPr/>
        </p:nvCxnSpPr>
        <p:spPr bwMode="auto">
          <a:xfrm>
            <a:off x="4065258" y="1641631"/>
            <a:ext cx="548115" cy="445655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5B2297-2F19-164E-BB6C-E0F98672AFC8}"/>
              </a:ext>
            </a:extLst>
          </p:cNvPr>
          <p:cNvCxnSpPr>
            <a:cxnSpLocks/>
          </p:cNvCxnSpPr>
          <p:nvPr/>
        </p:nvCxnSpPr>
        <p:spPr bwMode="auto">
          <a:xfrm flipV="1">
            <a:off x="4026758" y="975818"/>
            <a:ext cx="865748" cy="552297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DB8DD9B-54DD-6441-AC6C-2D6FEF8C7D41}"/>
              </a:ext>
            </a:extLst>
          </p:cNvPr>
          <p:cNvCxnSpPr>
            <a:cxnSpLocks/>
          </p:cNvCxnSpPr>
          <p:nvPr/>
        </p:nvCxnSpPr>
        <p:spPr bwMode="auto">
          <a:xfrm>
            <a:off x="4505921" y="2033941"/>
            <a:ext cx="2180093" cy="714258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B53374-9C06-3D40-8697-EFCAB1F032F6}"/>
              </a:ext>
            </a:extLst>
          </p:cNvPr>
          <p:cNvCxnSpPr>
            <a:cxnSpLocks/>
          </p:cNvCxnSpPr>
          <p:nvPr/>
        </p:nvCxnSpPr>
        <p:spPr bwMode="auto">
          <a:xfrm flipV="1">
            <a:off x="5156753" y="822952"/>
            <a:ext cx="319287" cy="704316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9E5829-C639-4647-BBB7-D3042208E2DE}"/>
              </a:ext>
            </a:extLst>
          </p:cNvPr>
          <p:cNvSpPr/>
          <p:nvPr/>
        </p:nvSpPr>
        <p:spPr bwMode="auto">
          <a:xfrm>
            <a:off x="4032985" y="1476989"/>
            <a:ext cx="558266" cy="17434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922607D-2D57-D643-B4EA-F3F389729101}"/>
              </a:ext>
            </a:extLst>
          </p:cNvPr>
          <p:cNvSpPr/>
          <p:nvPr/>
        </p:nvSpPr>
        <p:spPr bwMode="auto">
          <a:xfrm rot="900000">
            <a:off x="4779441" y="1429089"/>
            <a:ext cx="558266" cy="17434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D0E50C5-B9A6-F145-9CC1-5DADBC6A0067}"/>
              </a:ext>
            </a:extLst>
          </p:cNvPr>
          <p:cNvSpPr/>
          <p:nvPr/>
        </p:nvSpPr>
        <p:spPr bwMode="auto">
          <a:xfrm rot="18000000">
            <a:off x="4541288" y="2435366"/>
            <a:ext cx="558266" cy="17434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00ED5F5-DE6A-5346-958B-B478E7C9ABA1}"/>
              </a:ext>
            </a:extLst>
          </p:cNvPr>
          <p:cNvSpPr/>
          <p:nvPr/>
        </p:nvSpPr>
        <p:spPr bwMode="auto">
          <a:xfrm rot="1800000">
            <a:off x="3655281" y="2251089"/>
            <a:ext cx="558266" cy="17434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4EE6F4-414B-5145-8592-4933B0C41F15}"/>
              </a:ext>
            </a:extLst>
          </p:cNvPr>
          <p:cNvSpPr/>
          <p:nvPr/>
        </p:nvSpPr>
        <p:spPr bwMode="auto">
          <a:xfrm>
            <a:off x="4324615" y="1941817"/>
            <a:ext cx="558266" cy="174344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0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1B4F-0DAC-A144-B913-67F7A8EB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Fluorescence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F179-5861-5645-B931-D8319957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50" y="3746812"/>
            <a:ext cx="7790046" cy="611165"/>
          </a:xfrm>
        </p:spPr>
        <p:txBody>
          <a:bodyPr/>
          <a:lstStyle/>
          <a:p>
            <a:r>
              <a:rPr lang="en-US" dirty="0"/>
              <a:t>Great signal, proportional to number of molecules</a:t>
            </a:r>
          </a:p>
          <a:p>
            <a:r>
              <a:rPr lang="en-US" dirty="0"/>
              <a:t>Exact unit relation in context is highly sensitive, hard to calculate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5FF0F-9418-E347-82BC-C5C9EFB27C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B"/>
              </a:clrFrom>
              <a:clrTo>
                <a:srgbClr val="F8F9FB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97008" y="2106170"/>
            <a:ext cx="1135046" cy="85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DDA7B-DFAF-8545-BE12-14E6D607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71" y="1812052"/>
            <a:ext cx="3291840" cy="127573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7E9CA72-B63F-F54A-9D47-29B89DE7F9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5697" b="23639"/>
          <a:stretch/>
        </p:blipFill>
        <p:spPr>
          <a:xfrm rot="900000" flipV="1">
            <a:off x="939862" y="1989752"/>
            <a:ext cx="2749993" cy="18941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B97192-2C6A-D846-BB72-820147E318A5}"/>
              </a:ext>
            </a:extLst>
          </p:cNvPr>
          <p:cNvGrpSpPr/>
          <p:nvPr/>
        </p:nvGrpSpPr>
        <p:grpSpPr>
          <a:xfrm>
            <a:off x="3228535" y="1675605"/>
            <a:ext cx="1724064" cy="1724064"/>
            <a:chOff x="6254817" y="2727343"/>
            <a:chExt cx="1130783" cy="1130783"/>
          </a:xfrm>
          <a:solidFill>
            <a:schemeClr val="accent3"/>
          </a:solidFill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066C457D-9123-1748-9FC4-28BB33DB1062}"/>
                </a:ext>
              </a:extLst>
            </p:cNvPr>
            <p:cNvSpPr/>
            <p:nvPr/>
          </p:nvSpPr>
          <p:spPr bwMode="auto">
            <a:xfrm>
              <a:off x="6254817" y="2727343"/>
              <a:ext cx="1130783" cy="1130783"/>
            </a:xfrm>
            <a:prstGeom prst="blockArc">
              <a:avLst>
                <a:gd name="adj1" fmla="val 18043006"/>
                <a:gd name="adj2" fmla="val 3410033"/>
                <a:gd name="adj3" fmla="val 1191"/>
              </a:avLst>
            </a:prstGeom>
            <a:grpFill/>
            <a:ln w="1905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51441C34-C37D-D142-A01E-2330FD0F9909}"/>
                </a:ext>
              </a:extLst>
            </p:cNvPr>
            <p:cNvSpPr/>
            <p:nvPr/>
          </p:nvSpPr>
          <p:spPr bwMode="auto">
            <a:xfrm>
              <a:off x="6477308" y="2949834"/>
              <a:ext cx="685800" cy="685800"/>
            </a:xfrm>
            <a:prstGeom prst="blockArc">
              <a:avLst>
                <a:gd name="adj1" fmla="val 18043006"/>
                <a:gd name="adj2" fmla="val 3410033"/>
                <a:gd name="adj3" fmla="val 1191"/>
              </a:avLst>
            </a:prstGeom>
            <a:grpFill/>
            <a:ln w="1905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F48B8E43-E93D-A840-8B1D-1315D3BCCF19}"/>
                </a:ext>
              </a:extLst>
            </p:cNvPr>
            <p:cNvSpPr/>
            <p:nvPr/>
          </p:nvSpPr>
          <p:spPr bwMode="auto">
            <a:xfrm>
              <a:off x="6363008" y="2835534"/>
              <a:ext cx="914400" cy="914400"/>
            </a:xfrm>
            <a:prstGeom prst="blockArc">
              <a:avLst>
                <a:gd name="adj1" fmla="val 18043006"/>
                <a:gd name="adj2" fmla="val 3410033"/>
                <a:gd name="adj3" fmla="val 1191"/>
              </a:avLst>
            </a:prstGeom>
            <a:grpFill/>
            <a:ln w="1905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E17FFF-BC14-AE49-B942-264F88800970}"/>
              </a:ext>
            </a:extLst>
          </p:cNvPr>
          <p:cNvSpPr txBox="1"/>
          <p:nvPr/>
        </p:nvSpPr>
        <p:spPr>
          <a:xfrm>
            <a:off x="3393786" y="3082108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fluorescent</a:t>
            </a:r>
          </a:p>
          <a:p>
            <a:pPr algn="ctr"/>
            <a:r>
              <a:rPr lang="en-US" sz="1400" i="1" dirty="0"/>
              <a:t>molecule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5CC74-FCEF-094F-98CD-D0C29A524CB3}"/>
              </a:ext>
            </a:extLst>
          </p:cNvPr>
          <p:cNvSpPr txBox="1"/>
          <p:nvPr/>
        </p:nvSpPr>
        <p:spPr>
          <a:xfrm>
            <a:off x="5350758" y="3060443"/>
            <a:ext cx="292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light </a:t>
            </a:r>
            <a:r>
              <a:rPr lang="en-US" sz="1400" i="1" u="sng" dirty="0"/>
              <a:t>emission</a:t>
            </a:r>
            <a:r>
              <a:rPr lang="en-US" sz="1400" i="1" dirty="0"/>
              <a:t> at lower frequencies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4285B-88B1-F04C-9137-6C70BC12CAE4}"/>
              </a:ext>
            </a:extLst>
          </p:cNvPr>
          <p:cNvSpPr txBox="1"/>
          <p:nvPr/>
        </p:nvSpPr>
        <p:spPr>
          <a:xfrm rot="777894">
            <a:off x="1060686" y="2180524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incoming </a:t>
            </a:r>
            <a:r>
              <a:rPr lang="en-US" sz="1400" i="1" u="sng" dirty="0"/>
              <a:t>excitation</a:t>
            </a:r>
            <a:r>
              <a:rPr lang="en-US" sz="1400" i="1" dirty="0"/>
              <a:t> light</a:t>
            </a:r>
          </a:p>
        </p:txBody>
      </p:sp>
    </p:spTree>
    <p:extLst>
      <p:ext uri="{BB962C8B-B14F-4D97-AF65-F5344CB8AC3E}">
        <p14:creationId xmlns:p14="http://schemas.microsoft.com/office/powerpoint/2010/main" val="308387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1F012-B4DF-FC46-B35B-A9B89905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fluorescence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06AA9-FBEC-1E4C-9A42-69E14ADD0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91214"/>
            <a:ext cx="8534400" cy="4096291"/>
          </a:xfrm>
        </p:spPr>
        <p:txBody>
          <a:bodyPr/>
          <a:lstStyle/>
          <a:p>
            <a:r>
              <a:rPr lang="en-US" sz="1500" dirty="0"/>
              <a:t>Molecule:</a:t>
            </a:r>
          </a:p>
          <a:p>
            <a:pPr lvl="1"/>
            <a:r>
              <a:rPr lang="en-US" sz="1500" dirty="0"/>
              <a:t>Excitation and emission spectrum</a:t>
            </a:r>
          </a:p>
          <a:p>
            <a:pPr lvl="1"/>
            <a:r>
              <a:rPr lang="en-US" sz="1500" dirty="0"/>
              <a:t>Brightness / quantum yield</a:t>
            </a:r>
          </a:p>
          <a:p>
            <a:pPr lvl="1"/>
            <a:r>
              <a:rPr lang="en-US" sz="1500" dirty="0"/>
              <a:t>Proper folding</a:t>
            </a:r>
          </a:p>
          <a:p>
            <a:pPr lvl="1"/>
            <a:r>
              <a:rPr lang="en-US" sz="1500" dirty="0"/>
              <a:t>Quenching from binding to other molecules</a:t>
            </a:r>
          </a:p>
          <a:p>
            <a:r>
              <a:rPr lang="en-US" sz="1500" dirty="0"/>
              <a:t>Sample:</a:t>
            </a:r>
          </a:p>
          <a:p>
            <a:pPr lvl="1"/>
            <a:r>
              <a:rPr lang="en-US" sz="1500" dirty="0"/>
              <a:t>pH, oxygenation</a:t>
            </a:r>
          </a:p>
          <a:p>
            <a:pPr lvl="1"/>
            <a:r>
              <a:rPr lang="en-US" sz="1500" dirty="0"/>
              <a:t>Background fluorescence: media, cell (can vary with cell state)</a:t>
            </a:r>
          </a:p>
          <a:p>
            <a:pPr lvl="1"/>
            <a:r>
              <a:rPr lang="en-US" sz="1500" dirty="0"/>
              <a:t>Other fluorescent molecules (spectral overlap)</a:t>
            </a:r>
          </a:p>
          <a:p>
            <a:pPr lvl="1"/>
            <a:r>
              <a:rPr lang="en-US" sz="1500" dirty="0"/>
              <a:t>Sample volume, orientation</a:t>
            </a:r>
          </a:p>
          <a:p>
            <a:r>
              <a:rPr lang="en-US" sz="1500" dirty="0"/>
              <a:t>Instrument</a:t>
            </a:r>
          </a:p>
          <a:p>
            <a:pPr lvl="1"/>
            <a:r>
              <a:rPr lang="en-US" sz="1500" dirty="0"/>
              <a:t>Excitation strength, frequency</a:t>
            </a:r>
          </a:p>
          <a:p>
            <a:pPr lvl="1"/>
            <a:r>
              <a:rPr lang="en-US" sz="1500" dirty="0"/>
              <a:t>Emission filters, light path</a:t>
            </a:r>
          </a:p>
          <a:p>
            <a:pPr lvl="1"/>
            <a:r>
              <a:rPr lang="en-US" sz="1500" dirty="0"/>
              <a:t>Overlap of excitation and emission</a:t>
            </a:r>
          </a:p>
          <a:p>
            <a:pPr lvl="1"/>
            <a:r>
              <a:rPr lang="en-US" sz="1500" dirty="0"/>
              <a:t>Detector amplification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500" b="1" i="1" dirty="0">
                <a:solidFill>
                  <a:srgbClr val="0070C0"/>
                </a:solidFill>
              </a:rPr>
              <a:t>Fluorescence always needs calibration to independent standards &amp; process controls</a:t>
            </a:r>
          </a:p>
        </p:txBody>
      </p:sp>
    </p:spTree>
    <p:extLst>
      <p:ext uri="{BB962C8B-B14F-4D97-AF65-F5344CB8AC3E}">
        <p14:creationId xmlns:p14="http://schemas.microsoft.com/office/powerpoint/2010/main" val="34528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43C3E-E2C1-E440-9E7B-5C285CEA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756"/>
            <a:ext cx="9144000" cy="2901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FEDEC7-EA26-7D49-B513-002B8D93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Excitation and Emission Spectra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82F05-AB7B-F445-A5F3-29B48B87735A}"/>
              </a:ext>
            </a:extLst>
          </p:cNvPr>
          <p:cNvSpPr txBox="1"/>
          <p:nvPr/>
        </p:nvSpPr>
        <p:spPr>
          <a:xfrm>
            <a:off x="426280" y="1781323"/>
            <a:ext cx="1925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/>
              <a:t>Excitation spectrum</a:t>
            </a:r>
            <a:r>
              <a:rPr lang="en-US" sz="1200" i="1" dirty="0"/>
              <a:t>: </a:t>
            </a:r>
          </a:p>
          <a:p>
            <a:r>
              <a:rPr lang="en-US" sz="1200" i="1" dirty="0"/>
              <a:t>Relative efficacy in stimulating emission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FA0C2-545E-1648-8316-68B789192DDF}"/>
              </a:ext>
            </a:extLst>
          </p:cNvPr>
          <p:cNvSpPr txBox="1"/>
          <p:nvPr/>
        </p:nvSpPr>
        <p:spPr>
          <a:xfrm>
            <a:off x="4673793" y="1781322"/>
            <a:ext cx="156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sng" dirty="0"/>
              <a:t>Emission spectrum</a:t>
            </a:r>
            <a:r>
              <a:rPr lang="en-US" sz="1200" i="1" dirty="0"/>
              <a:t>: </a:t>
            </a:r>
          </a:p>
          <a:p>
            <a:r>
              <a:rPr lang="en-US" sz="1200" i="1" dirty="0"/>
              <a:t>Distribution of stimulated light</a:t>
            </a:r>
          </a:p>
        </p:txBody>
      </p:sp>
    </p:spTree>
    <p:extLst>
      <p:ext uri="{BB962C8B-B14F-4D97-AF65-F5344CB8AC3E}">
        <p14:creationId xmlns:p14="http://schemas.microsoft.com/office/powerpoint/2010/main" val="249093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DEC7-EA26-7D49-B513-002B8D93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Excitation and Emission Spectra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E9C18-A756-B245-BE25-780C1F7C1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417998"/>
            <a:ext cx="8534400" cy="596764"/>
          </a:xfrm>
        </p:spPr>
        <p:txBody>
          <a:bodyPr/>
          <a:lstStyle/>
          <a:p>
            <a:r>
              <a:rPr lang="en-US" dirty="0"/>
              <a:t>Spectra should match your instrument capabilities, not overlap significantly</a:t>
            </a:r>
          </a:p>
          <a:p>
            <a:r>
              <a:rPr lang="en-US" dirty="0"/>
              <a:t>Minor overlap (recommend &lt;3%) can be disentangled with a linear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80B1F-C36B-3040-976C-C1F8D63BB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713"/>
            <a:ext cx="9144000" cy="3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92959"/>
      </p:ext>
    </p:extLst>
  </p:cSld>
  <p:clrMapOvr>
    <a:masterClrMapping/>
  </p:clrMapOvr>
</p:sld>
</file>

<file path=ppt/theme/theme1.xml><?xml version="1.0" encoding="utf-8"?>
<a:theme xmlns:a="http://schemas.openxmlformats.org/drawingml/2006/main" name="1_rayppt03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rayppt0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  <a:noAutofit/>
      </a:bodyPr>
      <a:lstStyle>
        <a:defPPr marL="230188" marR="0" indent="-230188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10000"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230188" marR="0" indent="-230188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10000"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rayppt03 1">
        <a:dk1>
          <a:srgbClr val="000000"/>
        </a:dk1>
        <a:lt1>
          <a:srgbClr val="FFFFFF"/>
        </a:lt1>
        <a:dk2>
          <a:srgbClr val="000000"/>
        </a:dk2>
        <a:lt2>
          <a:srgbClr val="AC9F89"/>
        </a:lt2>
        <a:accent1>
          <a:srgbClr val="95A289"/>
        </a:accent1>
        <a:accent2>
          <a:srgbClr val="DAD9AD"/>
        </a:accent2>
        <a:accent3>
          <a:srgbClr val="FFFFFF"/>
        </a:accent3>
        <a:accent4>
          <a:srgbClr val="000000"/>
        </a:accent4>
        <a:accent5>
          <a:srgbClr val="C8CEC4"/>
        </a:accent5>
        <a:accent6>
          <a:srgbClr val="C5C49C"/>
        </a:accent6>
        <a:hlink>
          <a:srgbClr val="7C96A1"/>
        </a:hlink>
        <a:folHlink>
          <a:srgbClr val="CE112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aytheonBBNTemplate.pptx" id="{361EFE03-B5FB-DB4A-9860-35622581AE3E}" vid="{37865285-0442-0743-A6EB-89C5D5A9589C}"/>
    </a:ext>
  </a:extLst>
</a:theme>
</file>

<file path=ppt/theme/theme2.xml><?xml version="1.0" encoding="utf-8"?>
<a:theme xmlns:a="http://schemas.openxmlformats.org/drawingml/2006/main" name="Corp_External_Template2016_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B5B5B5"/>
        </a:solidFill>
        <a:ln w="12700" algn="ctr">
          <a:noFill/>
          <a:miter lim="800000"/>
          <a:headEnd/>
          <a:tailEnd/>
        </a:ln>
      </a:spPr>
      <a:bodyPr wrap="none" rtlCol="0" anchor="ctr"/>
      <a:lstStyle>
        <a:defPPr algn="ctr">
          <a:defRPr dirty="0" err="1" smtClean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aytheonBBNTemplate.pptx" id="{361EFE03-B5FB-DB4A-9860-35622581AE3E}" vid="{132A122C-072F-7446-8453-BFFBB4D6C8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1_rayppt03</Template>
  <TotalTime>19564</TotalTime>
  <Words>2100</Words>
  <Application>Microsoft Macintosh PowerPoint</Application>
  <PresentationFormat>On-screen Show (16:9)</PresentationFormat>
  <Paragraphs>342</Paragraphs>
  <Slides>38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ＭＳ Ｐゴシック</vt:lpstr>
      <vt:lpstr>Arial</vt:lpstr>
      <vt:lpstr>Arial Black</vt:lpstr>
      <vt:lpstr>Cambria Math</vt:lpstr>
      <vt:lpstr>Courier</vt:lpstr>
      <vt:lpstr>Frutiger 87ExtraBlackCn</vt:lpstr>
      <vt:lpstr>Wingdings</vt:lpstr>
      <vt:lpstr>1_rayppt03</vt:lpstr>
      <vt:lpstr>Corp_External_Template2016_16x9</vt:lpstr>
      <vt:lpstr>Image</vt:lpstr>
      <vt:lpstr>Introduction to Fluorescence &amp; Absorbance</vt:lpstr>
      <vt:lpstr>Fluorescent Protein = Debugging Output</vt:lpstr>
      <vt:lpstr>Picking your instrument</vt:lpstr>
      <vt:lpstr>How a plate reader works</vt:lpstr>
      <vt:lpstr>How Absorbance (OD) Works</vt:lpstr>
      <vt:lpstr>How Fluorescence Works</vt:lpstr>
      <vt:lpstr>Factors affecting fluorescence measures</vt:lpstr>
      <vt:lpstr>Excitation and Emission Spectra</vt:lpstr>
      <vt:lpstr>Excitation and Emission Spectra</vt:lpstr>
      <vt:lpstr>Poorly Separated Excitation &amp; Emission</vt:lpstr>
      <vt:lpstr>Separated by Excitation</vt:lpstr>
      <vt:lpstr>Separated by Emission</vt:lpstr>
      <vt:lpstr>Recommended Fluorescent Proteins</vt:lpstr>
      <vt:lpstr>If you need other proteins:</vt:lpstr>
      <vt:lpstr>Summary</vt:lpstr>
      <vt:lpstr>Calibration of Plate Reader Fluorescence and OD Measurements</vt:lpstr>
      <vt:lpstr>iGEM Plate Reader Calibration Protocol</vt:lpstr>
      <vt:lpstr>Calibration Process</vt:lpstr>
      <vt:lpstr>Serial Dilutions</vt:lpstr>
      <vt:lpstr>Example of Good Calibration</vt:lpstr>
      <vt:lpstr>Problem: Inconsistent Dilution</vt:lpstr>
      <vt:lpstr>Problem: Narrow Range</vt:lpstr>
      <vt:lpstr>Problem: Negative Values</vt:lpstr>
      <vt:lpstr>Automated Calibration Validation</vt:lpstr>
      <vt:lpstr>What do the units mean?</vt:lpstr>
      <vt:lpstr>What do the units mean?</vt:lpstr>
      <vt:lpstr>Summary</vt:lpstr>
      <vt:lpstr>Interpreting &amp; Debugging Plate Reader Data</vt:lpstr>
      <vt:lpstr>Estimating cell and molecule counts</vt:lpstr>
      <vt:lpstr>Gene expression  geometric statistics</vt:lpstr>
      <vt:lpstr>How to Compute Geometric Statistics</vt:lpstr>
      <vt:lpstr>What about zero?</vt:lpstr>
      <vt:lpstr>Experimental vs. Process Controls</vt:lpstr>
      <vt:lpstr>Experimental vs. Process Controls</vt:lpstr>
      <vt:lpstr>Example Data to Analyze</vt:lpstr>
      <vt:lpstr>Sanity Check Control Values</vt:lpstr>
      <vt:lpstr>Example of Experimental Data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Paths to Resilient Biological Information Processing</dc:title>
  <dc:subject>Event Name</dc:subject>
  <dc:creator>Jacob Beal</dc:creator>
  <cp:keywords>Raytheon</cp:keywords>
  <dc:description>Template: Mark Johnson, Silver Fox Productions
Formatting:
Event Date:
Event Location:
Audience Type: Internal</dc:description>
  <cp:lastModifiedBy>Jacob Beal</cp:lastModifiedBy>
  <cp:revision>278</cp:revision>
  <cp:lastPrinted>2016-06-30T23:18:54Z</cp:lastPrinted>
  <dcterms:created xsi:type="dcterms:W3CDTF">2019-07-05T18:59:28Z</dcterms:created>
  <dcterms:modified xsi:type="dcterms:W3CDTF">2020-07-03T17:48:38Z</dcterms:modified>
</cp:coreProperties>
</file>